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51" r:id="rId2"/>
    <p:sldId id="334" r:id="rId3"/>
    <p:sldId id="423" r:id="rId4"/>
    <p:sldId id="304" r:id="rId5"/>
    <p:sldId id="315" r:id="rId6"/>
    <p:sldId id="432" r:id="rId7"/>
    <p:sldId id="321" r:id="rId8"/>
    <p:sldId id="329" r:id="rId9"/>
    <p:sldId id="424" r:id="rId10"/>
    <p:sldId id="425" r:id="rId11"/>
    <p:sldId id="426" r:id="rId12"/>
    <p:sldId id="427" r:id="rId13"/>
    <p:sldId id="428" r:id="rId14"/>
    <p:sldId id="429" r:id="rId15"/>
    <p:sldId id="430" r:id="rId16"/>
    <p:sldId id="431" r:id="rId17"/>
    <p:sldId id="336" r:id="rId18"/>
    <p:sldId id="338" r:id="rId19"/>
    <p:sldId id="339" r:id="rId20"/>
    <p:sldId id="347" r:id="rId21"/>
    <p:sldId id="348" r:id="rId22"/>
    <p:sldId id="395" r:id="rId23"/>
    <p:sldId id="378" r:id="rId24"/>
    <p:sldId id="326" r:id="rId25"/>
    <p:sldId id="402" r:id="rId26"/>
    <p:sldId id="419" r:id="rId27"/>
    <p:sldId id="421" r:id="rId28"/>
    <p:sldId id="396" r:id="rId29"/>
    <p:sldId id="397" r:id="rId30"/>
    <p:sldId id="394" r:id="rId31"/>
    <p:sldId id="335" r:id="rId32"/>
    <p:sldId id="381" r:id="rId33"/>
    <p:sldId id="382" r:id="rId34"/>
    <p:sldId id="383" r:id="rId35"/>
    <p:sldId id="385" r:id="rId36"/>
    <p:sldId id="384" r:id="rId37"/>
    <p:sldId id="376" r:id="rId38"/>
    <p:sldId id="411" r:id="rId39"/>
    <p:sldId id="350" r:id="rId40"/>
    <p:sldId id="433" r:id="rId41"/>
  </p:sldIdLst>
  <p:sldSz cx="9144000" cy="6858000" type="screen4x3"/>
  <p:notesSz cx="6808788" cy="9940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4FED6E-FBD5-9A92-2356-00A074B1D69A}" v="89" dt="2025-02-20T16:09:54.660"/>
    <p1510:client id="{78B3F234-B466-CEE0-6651-55543A1034C0}" v="23" dt="2025-02-19T16:39:43.690"/>
    <p1510:client id="{8500F0EE-25B9-74F7-1478-862B2B60884E}" v="9" dt="2025-02-19T16:34:17.5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76" autoAdjust="0"/>
    <p:restoredTop sz="75995" autoAdjust="0"/>
  </p:normalViewPr>
  <p:slideViewPr>
    <p:cSldViewPr>
      <p:cViewPr varScale="1">
        <p:scale>
          <a:sx n="86" d="100"/>
          <a:sy n="86" d="100"/>
        </p:scale>
        <p:origin x="259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B7ED4-0AD5-4509-B26B-0E503B637663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245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038" y="9442450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3FDE0-D760-4009-8522-4D6C0EE07D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985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8" y="1"/>
            <a:ext cx="2950475" cy="49704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F9C9F89-46BF-4844-8B27-7FBBDB5F8971}" type="datetimeFigureOut">
              <a:rPr lang="en-US"/>
              <a:pPr/>
              <a:t>2/12/2026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21941"/>
            <a:ext cx="5447030" cy="44734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8" y="9442154"/>
            <a:ext cx="2950475" cy="49704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6984204-D36B-47E1-AEE2-7E4F5C8DF38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4204-D36B-47E1-AEE2-7E4F5C8DF38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85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84204-D36B-47E1-AEE2-7E4F5C8DF3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734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3B311C-F181-432F-8AB6-102B68CE0C3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061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C1C99A-B6B6-49C9-A42B-DEC564DB8E6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018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4204-D36B-47E1-AEE2-7E4F5C8DF38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81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4204-D36B-47E1-AEE2-7E4F5C8DF38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98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4204-D36B-47E1-AEE2-7E4F5C8DF38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731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84204-D36B-47E1-AEE2-7E4F5C8DF38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31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84204-D36B-47E1-AEE2-7E4F5C8DF38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41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4204-D36B-47E1-AEE2-7E4F5C8DF38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30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84204-D36B-47E1-AEE2-7E4F5C8DF38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62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4204-D36B-47E1-AEE2-7E4F5C8DF38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544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4204-D36B-47E1-AEE2-7E4F5C8DF38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86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4204-D36B-47E1-AEE2-7E4F5C8DF38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676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4204-D36B-47E1-AEE2-7E4F5C8DF38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808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AC1C99A-B6B6-49C9-A42B-DEC564DB8E6D}" type="slidenum">
              <a:rPr lang="en-US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4204-D36B-47E1-AEE2-7E4F5C8DF38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03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4204-D36B-47E1-AEE2-7E4F5C8DF38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14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4204-D36B-47E1-AEE2-7E4F5C8DF38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30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4204-D36B-47E1-AEE2-7E4F5C8DF38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06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4204-D36B-47E1-AEE2-7E4F5C8DF38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63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84204-D36B-47E1-AEE2-7E4F5C8DF38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44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4204-D36B-47E1-AEE2-7E4F5C8DF38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998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4204-D36B-47E1-AEE2-7E4F5C8DF38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41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0A5AC8-B266-4BD6-B00E-8FC609E5C01D}" type="datetimeFigureOut">
              <a:rPr lang="en-US"/>
              <a:pPr/>
              <a:t>2/12/2026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3EAC1B-2B7F-4983-8BD7-788443D0385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B0EA3C-88D9-468D-B41B-727CA5C591B4}" type="datetimeFigureOut">
              <a:rPr lang="en-US"/>
              <a:pPr/>
              <a:t>2/12/2026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032C2B-DBB6-4443-B30B-6281DEEC303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6AEA3F-16AE-469B-B6CF-7FD864A3E427}" type="datetimeFigureOut">
              <a:rPr lang="en-US"/>
              <a:pPr/>
              <a:t>2/12/2026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D66E84-68F8-4F1D-8B3A-82F8D0FC5EB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A927A4-61D8-453D-88FF-02F24E3BE668}" type="datetimeFigureOut">
              <a:rPr lang="en-US"/>
              <a:pPr/>
              <a:t>2/12/2026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1AB6B1-4D5A-4760-B6BF-9267C730BD4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2DC1F1-4656-43C8-ACFC-3809673A7876}" type="datetimeFigureOut">
              <a:rPr lang="en-US"/>
              <a:pPr/>
              <a:t>2/12/2026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8B5B97-A4E0-4E9C-B988-9F2C00E89FB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D3CABF-BDEE-4FE5-A7F0-5E81BD7C2C6C}" type="datetimeFigureOut">
              <a:rPr lang="en-US"/>
              <a:pPr/>
              <a:t>2/12/2026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01591A-7676-4746-AFEB-9CA3D0B0830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D0B0CE-3AD8-427B-B522-C55B35284323}" type="datetimeFigureOut">
              <a:rPr lang="en-US"/>
              <a:pPr/>
              <a:t>2/12/2026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99337-C709-4D9E-8319-46DA4596FE8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5A8B11-EAD2-430B-B679-9BD1E52ACB20}" type="datetimeFigureOut">
              <a:rPr lang="en-US"/>
              <a:pPr/>
              <a:t>2/12/2026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CD2B71-3773-4573-8D37-33B77E64E05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ADA83D-3CDA-4AE8-A011-794772F7B894}" type="datetimeFigureOut">
              <a:rPr lang="en-US"/>
              <a:pPr/>
              <a:t>2/12/2026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4EB96D-7740-4A0C-B039-714DF4858A2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D533BF-9F63-4BD1-94FA-19BC5E2AB89E}" type="datetimeFigureOut">
              <a:rPr lang="en-US"/>
              <a:pPr/>
              <a:t>2/12/2026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38F035-FA37-4EDB-9E09-88F372CDD7E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B5F51F-BB2C-40A3-AF1A-6731CB05C0CD}" type="datetimeFigureOut">
              <a:rPr lang="en-US"/>
              <a:pPr/>
              <a:t>2/12/2026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1B9998-4A88-481A-96FE-DA6687DDAAC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3D0737E8-9EB3-4D5E-A353-37AC93F15839}" type="datetimeFigureOut">
              <a:rPr lang="en-US"/>
              <a:pPr/>
              <a:t>2/12/2026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FC389922-B865-42FA-8A52-32D29BCB77E5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hyperlink" Target="http://www.skillsdevelopmentscotland.co.uk/" TargetMode="External"/><Relationship Id="rId7" Type="http://schemas.openxmlformats.org/officeDocument/2006/relationships/hyperlink" Target="http://www.ucas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rospects.ac.uk/" TargetMode="External"/><Relationship Id="rId5" Type="http://schemas.openxmlformats.org/officeDocument/2006/relationships/hyperlink" Target="http://www.planitplus.net/" TargetMode="External"/><Relationship Id="rId4" Type="http://schemas.openxmlformats.org/officeDocument/2006/relationships/hyperlink" Target="http://www.myworldofwork.co.u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school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4000" contrast="-70000"/>
          </a:blip>
          <a:srcRect/>
          <a:stretch>
            <a:fillRect/>
          </a:stretch>
        </p:blipFill>
        <p:spPr bwMode="auto">
          <a:xfrm>
            <a:off x="0" y="1509713"/>
            <a:ext cx="9151938" cy="505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0" descr="school badge crop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31237" y="1557881"/>
            <a:ext cx="1074481" cy="1005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96" descr="Bishopbriggs Academy - East Dunbartonshire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069013"/>
            <a:ext cx="9151938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0" descr="stars.png"/>
          <p:cNvPicPr>
            <a:picLocks noChangeAspect="1"/>
          </p:cNvPicPr>
          <p:nvPr/>
        </p:nvPicPr>
        <p:blipFill>
          <a:blip r:embed="rId6"/>
          <a:srcRect t="31967" r="25055"/>
          <a:stretch>
            <a:fillRect/>
          </a:stretch>
        </p:blipFill>
        <p:spPr bwMode="auto">
          <a:xfrm>
            <a:off x="7250113" y="0"/>
            <a:ext cx="1893887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5-Point Star 12"/>
          <p:cNvSpPr/>
          <p:nvPr/>
        </p:nvSpPr>
        <p:spPr>
          <a:xfrm rot="1554054">
            <a:off x="550192" y="421121"/>
            <a:ext cx="558320" cy="558320"/>
          </a:xfrm>
          <a:prstGeom prst="star5">
            <a:avLst/>
          </a:prstGeom>
          <a:gradFill flip="none" rotWithShape="1">
            <a:gsLst>
              <a:gs pos="0">
                <a:srgbClr val="FFC000"/>
              </a:gs>
              <a:gs pos="54000">
                <a:srgbClr val="FFFF00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5-Point Star 13"/>
          <p:cNvSpPr/>
          <p:nvPr/>
        </p:nvSpPr>
        <p:spPr>
          <a:xfrm rot="909362">
            <a:off x="53504" y="1106482"/>
            <a:ext cx="805574" cy="805575"/>
          </a:xfrm>
          <a:prstGeom prst="star5">
            <a:avLst/>
          </a:prstGeom>
          <a:gradFill flip="none" rotWithShape="1">
            <a:gsLst>
              <a:gs pos="0">
                <a:srgbClr val="FFC000"/>
              </a:gs>
              <a:gs pos="54000">
                <a:srgbClr val="FFFF00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62" name="TextBox 10"/>
          <p:cNvSpPr txBox="1">
            <a:spLocks noChangeArrowheads="1"/>
          </p:cNvSpPr>
          <p:nvPr/>
        </p:nvSpPr>
        <p:spPr bwMode="auto">
          <a:xfrm>
            <a:off x="1033" y="369310"/>
            <a:ext cx="91440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>
            <a:spAutoFit/>
          </a:bodyPr>
          <a:lstStyle/>
          <a:p>
            <a:pPr algn="ctr"/>
            <a:r>
              <a:rPr lang="en-GB" sz="4000" b="1" dirty="0">
                <a:latin typeface="Arial"/>
                <a:ea typeface="ＭＳ Ｐゴシック"/>
                <a:cs typeface="Arial"/>
              </a:rPr>
              <a:t>S2 Options Evening</a:t>
            </a:r>
            <a:endParaRPr lang="en-GB" sz="4000" b="1" dirty="0">
              <a:cs typeface="Arial"/>
            </a:endParaRPr>
          </a:p>
          <a:p>
            <a:pPr algn="ctr"/>
            <a:endParaRPr lang="en-GB" sz="2800" dirty="0"/>
          </a:p>
          <a:p>
            <a:pPr algn="ctr"/>
            <a:r>
              <a:rPr lang="en-GB" sz="2000" dirty="0" smtClean="0">
                <a:latin typeface="Arial"/>
                <a:ea typeface="ＭＳ Ｐゴシック"/>
                <a:cs typeface="Arial"/>
              </a:rPr>
              <a:t>Thursday 12</a:t>
            </a:r>
            <a:r>
              <a:rPr lang="en-GB" sz="2000" baseline="30000" dirty="0" smtClean="0">
                <a:latin typeface="Arial"/>
                <a:ea typeface="ＭＳ Ｐゴシック"/>
                <a:cs typeface="Arial"/>
              </a:rPr>
              <a:t>th</a:t>
            </a:r>
            <a:r>
              <a:rPr lang="en-GB" sz="2000" dirty="0" smtClean="0">
                <a:latin typeface="Arial"/>
                <a:ea typeface="ＭＳ Ｐゴシック"/>
                <a:cs typeface="Arial"/>
              </a:rPr>
              <a:t> February 2026</a:t>
            </a:r>
            <a:endParaRPr lang="en-GB" sz="2000" dirty="0">
              <a:latin typeface="Arial"/>
              <a:ea typeface="ＭＳ Ｐゴシック"/>
              <a:cs typeface="Arial"/>
            </a:endParaRPr>
          </a:p>
          <a:p>
            <a:pPr algn="ctr"/>
            <a:endParaRPr lang="en-GB" sz="2800" dirty="0"/>
          </a:p>
          <a:p>
            <a:pPr algn="ctr"/>
            <a:endParaRPr lang="en-GB" b="1" dirty="0">
              <a:cs typeface="Arial"/>
            </a:endParaRPr>
          </a:p>
          <a:p>
            <a:pPr algn="ctr"/>
            <a:r>
              <a:rPr lang="en-GB" i="1" dirty="0"/>
              <a:t>  </a:t>
            </a:r>
          </a:p>
        </p:txBody>
      </p:sp>
      <p:sp>
        <p:nvSpPr>
          <p:cNvPr id="2" name="Rectangle 1"/>
          <p:cNvSpPr/>
          <p:nvPr/>
        </p:nvSpPr>
        <p:spPr>
          <a:xfrm>
            <a:off x="1317757" y="2339415"/>
            <a:ext cx="6245025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n-GB" i="1" dirty="0"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99696"/>
            <a:ext cx="7812360" cy="68317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Tw Cen MT" panose="020B0602020104020603" pitchFamily="34" charset="0"/>
              </a:rPr>
              <a:t>My World of Work Website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8989" y="1045932"/>
            <a:ext cx="85594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Tw Cen MT" panose="020B0602020104020603" pitchFamily="34" charset="0"/>
                <a:cs typeface="Leelawadee UI Semilight" panose="020B0402040204020203" pitchFamily="34" charset="-34"/>
              </a:rPr>
              <a:t>This is a website designed to help young people, parents and teachers learn more about career and pathway options.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335" y="99098"/>
            <a:ext cx="1059530" cy="1067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2242" y="2659059"/>
            <a:ext cx="69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w Cen MT" panose="020B0602020104020603" pitchFamily="34" charset="0"/>
                <a:cs typeface="Leelawadee UI Semilight" panose="020B0402040204020203" pitchFamily="34" charset="-34"/>
              </a:rPr>
              <a:t>Most pupils will already be registered.</a:t>
            </a:r>
          </a:p>
          <a:p>
            <a:endParaRPr lang="en-GB" sz="28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w Cen MT" panose="020B0602020104020603" pitchFamily="34" charset="0"/>
              <a:cs typeface="Leelawadee UI Semilight" panose="020B0402040204020203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13" y="3136112"/>
            <a:ext cx="7994519" cy="357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8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99696"/>
            <a:ext cx="7812360" cy="68317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Tw Cen MT" panose="020B0602020104020603" pitchFamily="34" charset="0"/>
              </a:rPr>
              <a:t>Useful for Pupils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335" y="99098"/>
            <a:ext cx="1059530" cy="10676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60" y="755396"/>
            <a:ext cx="90900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800" b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/>
            <a:r>
              <a:rPr lang="en-GB" sz="2800" dirty="0">
                <a:effectLst/>
                <a:latin typeface="Tw Cen MT" panose="020B0602020104020603" pitchFamily="34" charset="0"/>
                <a:cs typeface="Leelawadee UI Semilight" panose="020B0402040204020203" pitchFamily="34" charset="-34"/>
              </a:rPr>
              <a:t>There are several useful tools for pupils making their option choices. There is a helpful tool for both those who have a career in mind and those who are still unsure!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69755" y="2622101"/>
            <a:ext cx="388907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w Cen MT" panose="020B0602020104020603" pitchFamily="34" charset="0"/>
                <a:cs typeface="Leelawadee UI Semilight" panose="020B0402040204020203" pitchFamily="34" charset="-34"/>
              </a:rPr>
              <a:t>Option Choice Tool</a:t>
            </a:r>
          </a:p>
          <a:p>
            <a:pPr algn="ctr"/>
            <a:endParaRPr lang="en-GB" sz="2800" b="1" u="sng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w Cen MT" panose="020B0602020104020603" pitchFamily="34" charset="0"/>
              <a:cs typeface="Leelawadee UI Semilight" panose="020B0402040204020203" pitchFamily="34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Tw Cen MT" panose="020B0602020104020603" pitchFamily="34" charset="0"/>
                <a:cs typeface="Leelawadee UI Semilight" panose="020B0402040204020203" pitchFamily="34" charset="-34"/>
              </a:rPr>
              <a:t>Great for those without a career in mind yet!</a:t>
            </a:r>
            <a:br>
              <a:rPr lang="en-GB" dirty="0">
                <a:effectLst/>
                <a:latin typeface="Tw Cen MT" panose="020B0602020104020603" pitchFamily="34" charset="0"/>
                <a:cs typeface="Leelawadee UI Semilight" panose="020B0402040204020203" pitchFamily="34" charset="-34"/>
              </a:rPr>
            </a:br>
            <a:endParaRPr lang="en-GB" dirty="0">
              <a:effectLst/>
              <a:latin typeface="Tw Cen MT" panose="020B0602020104020603" pitchFamily="34" charset="0"/>
              <a:cs typeface="Leelawadee UI Semilight" panose="020B0402040204020203" pitchFamily="34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Tw Cen MT" panose="020B0602020104020603" pitchFamily="34" charset="0"/>
                <a:cs typeface="Leelawadee UI Semilight" panose="020B0402040204020203" pitchFamily="34" charset="-34"/>
              </a:rPr>
              <a:t>Allows you to enter </a:t>
            </a:r>
            <a:r>
              <a:rPr lang="en-GB" dirty="0" smtClean="0">
                <a:effectLst/>
                <a:latin typeface="Tw Cen MT" panose="020B0602020104020603" pitchFamily="34" charset="0"/>
                <a:cs typeface="Leelawadee UI Semilight" panose="020B0402040204020203" pitchFamily="34" charset="-34"/>
              </a:rPr>
              <a:t>8 </a:t>
            </a:r>
            <a:r>
              <a:rPr lang="en-GB" dirty="0">
                <a:effectLst/>
                <a:latin typeface="Tw Cen MT" panose="020B0602020104020603" pitchFamily="34" charset="0"/>
                <a:cs typeface="Leelawadee UI Semilight" panose="020B0402040204020203" pitchFamily="34" charset="-34"/>
              </a:rPr>
              <a:t>of your chosen subjects</a:t>
            </a:r>
            <a:br>
              <a:rPr lang="en-GB" dirty="0">
                <a:effectLst/>
                <a:latin typeface="Tw Cen MT" panose="020B0602020104020603" pitchFamily="34" charset="0"/>
                <a:cs typeface="Leelawadee UI Semilight" panose="020B0402040204020203" pitchFamily="34" charset="-34"/>
              </a:rPr>
            </a:br>
            <a:endParaRPr lang="en-GB" dirty="0">
              <a:effectLst/>
              <a:latin typeface="Tw Cen MT" panose="020B0602020104020603" pitchFamily="34" charset="0"/>
              <a:cs typeface="Leelawadee UI Semilight" panose="020B0402040204020203" pitchFamily="34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Tw Cen MT" panose="020B0602020104020603" pitchFamily="34" charset="0"/>
                <a:cs typeface="Leelawadee UI Semilight" panose="020B0402040204020203" pitchFamily="34" charset="-34"/>
              </a:rPr>
              <a:t>Generate an overview of possible careers and industries.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918730"/>
            <a:ext cx="4846227" cy="368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8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99696"/>
            <a:ext cx="7812360" cy="68317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Tw Cen MT" panose="020B0602020104020603" pitchFamily="34" charset="0"/>
              </a:rPr>
              <a:t>Useful for Pupils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335" y="99098"/>
            <a:ext cx="1059530" cy="10676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755396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800" b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/>
            <a:r>
              <a:rPr lang="en-GB" sz="2800" dirty="0" smtClean="0">
                <a:effectLst/>
                <a:latin typeface="Tw Cen MT" panose="020B0602020104020603" pitchFamily="34" charset="0"/>
                <a:cs typeface="Leelawadee UI Semilight" panose="020B0402040204020203" pitchFamily="34" charset="-34"/>
              </a:rPr>
              <a:t>After inputting up to 8 subjects, pupils can view potential jobs, what they involve, estimated salaries and how to get into the sector.</a:t>
            </a:r>
            <a:endParaRPr lang="en-GB" sz="2800" dirty="0">
              <a:effectLst/>
              <a:latin typeface="Tw Cen MT" panose="020B0602020104020603" pitchFamily="34" charset="0"/>
              <a:cs typeface="Leelawadee UI Semilight" panose="020B0402040204020203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2571278"/>
            <a:ext cx="5965281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0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99696"/>
            <a:ext cx="7812360" cy="68317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Tw Cen MT" panose="020B0602020104020603" pitchFamily="34" charset="0"/>
              </a:rPr>
              <a:t>Useful for Pupils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335" y="99098"/>
            <a:ext cx="1059530" cy="10676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1164" y="1132745"/>
            <a:ext cx="84969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w Cen MT" panose="020B0602020104020603" pitchFamily="34" charset="0"/>
                <a:cs typeface="Leelawadee UI Semilight" panose="020B0402040204020203" pitchFamily="34" charset="-34"/>
              </a:rPr>
              <a:t>Option Choice Tool</a:t>
            </a:r>
            <a:endParaRPr lang="en-GB" sz="2800" b="1" u="sng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w Cen MT" panose="020B0602020104020603" pitchFamily="34" charset="0"/>
              <a:cs typeface="Leelawadee UI Semilight" panose="020B0402040204020203" pitchFamily="34" charset="-34"/>
            </a:endParaRPr>
          </a:p>
          <a:p>
            <a:pPr algn="ctr"/>
            <a:r>
              <a:rPr lang="en-GB" sz="2800" dirty="0">
                <a:effectLst/>
                <a:latin typeface="Tw Cen MT" panose="020B0602020104020603" pitchFamily="34" charset="0"/>
                <a:cs typeface="Leelawadee UI Semilight" panose="020B0402040204020203" pitchFamily="34" charset="-34"/>
              </a:rPr>
              <a:t>Short videos that show a variety of jobs related to each subject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4" y="2785254"/>
            <a:ext cx="8415684" cy="405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6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99696"/>
            <a:ext cx="7812360" cy="68317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Tw Cen MT" panose="020B0602020104020603" pitchFamily="34" charset="0"/>
              </a:rPr>
              <a:t>Useful for Pupils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335" y="99098"/>
            <a:ext cx="1059530" cy="10676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528" y="1166778"/>
            <a:ext cx="849694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w Cen MT" panose="020B0602020104020603" pitchFamily="34" charset="0"/>
                <a:cs typeface="Leelawadee UI Semilight" panose="020B0402040204020203" pitchFamily="34" charset="-34"/>
              </a:rPr>
              <a:t>Explore Careers Tool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w Cen MT" panose="020B0602020104020603" pitchFamily="34" charset="0"/>
                <a:cs typeface="Leelawadee UI Semilight" panose="020B0402040204020203" pitchFamily="34" charset="-34"/>
              </a:rPr>
              <a:t>Useful for those who have a career in mind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w Cen MT" panose="020B0602020104020603" pitchFamily="34" charset="0"/>
                <a:cs typeface="Leelawadee UI Semilight" panose="020B0402040204020203" pitchFamily="34" charset="-34"/>
              </a:rPr>
              <a:t>Split up into sections with over 600 careers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w Cen MT" panose="020B0602020104020603" pitchFamily="34" charset="0"/>
                <a:cs typeface="Leelawadee UI Semilight" panose="020B0402040204020203" pitchFamily="34" charset="-34"/>
              </a:rPr>
              <a:t>Pick any career you would like to know more about and get information on salaries, working conditions as well as useful subjects and qualifications for that career.</a:t>
            </a:r>
          </a:p>
          <a:p>
            <a:pPr algn="ctr"/>
            <a:endParaRPr lang="en-GB" sz="2800" b="1" u="sng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w Cen MT" panose="020B0602020104020603" pitchFamily="34" charset="0"/>
              <a:cs typeface="Leelawadee UI Semilight" panose="020B0402040204020203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877" y="4282093"/>
            <a:ext cx="5648245" cy="255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5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99696"/>
            <a:ext cx="7812360" cy="68317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Tw Cen MT" panose="020B0602020104020603" pitchFamily="34" charset="0"/>
              </a:rPr>
              <a:t>Useful for Parents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335" y="99098"/>
            <a:ext cx="1059530" cy="10676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9552" y="1166778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Tw Cen MT" panose="020B0602020104020603" pitchFamily="34" charset="0"/>
                <a:cs typeface="Leelawadee UI Semilight" panose="020B0402040204020203" pitchFamily="34" charset="-34"/>
              </a:rPr>
              <a:t>Section on how to support your child with their career journey – a great tool for parents to get advice.</a:t>
            </a:r>
          </a:p>
        </p:txBody>
      </p:sp>
      <p:sp>
        <p:nvSpPr>
          <p:cNvPr id="6" name="Rectangle 5"/>
          <p:cNvSpPr/>
          <p:nvPr/>
        </p:nvSpPr>
        <p:spPr>
          <a:xfrm>
            <a:off x="5109499" y="1960746"/>
            <a:ext cx="414302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w Cen MT" panose="020B0602020104020603" pitchFamily="34" charset="0"/>
              </a:rPr>
              <a:t>You can use the tools and resources to guide your child through their career development:</a:t>
            </a:r>
          </a:p>
          <a:p>
            <a:endParaRPr lang="en-GB" dirty="0">
              <a:latin typeface="Tw Cen MT" panose="020B06020201040206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Tw Cen MT" panose="020B0602020104020603" pitchFamily="34" charset="0"/>
              </a:rPr>
              <a:t>Option choice tool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Tw Cen MT" panose="020B0602020104020603" pitchFamily="34" charset="0"/>
              </a:rPr>
              <a:t>Results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Tw Cen MT" panose="020B0602020104020603" pitchFamily="34" charset="0"/>
              </a:rPr>
              <a:t>Industry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Tw Cen MT" panose="020B0602020104020603" pitchFamily="34" charset="0"/>
              </a:rPr>
              <a:t>Skills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Tw Cen MT" panose="020B0602020104020603" pitchFamily="34" charset="0"/>
              </a:rPr>
              <a:t>CV and Application advice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Tw Cen MT" panose="020B0602020104020603" pitchFamily="34" charset="0"/>
              </a:rPr>
              <a:t>Info on routes/pathways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Tw Cen MT" panose="020B0602020104020603" pitchFamily="34" charset="0"/>
              </a:rPr>
              <a:t>Webinars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6873"/>
            <a:ext cx="5109499" cy="40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5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99696"/>
            <a:ext cx="7812360" cy="68317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Tw Cen MT" panose="020B0602020104020603" pitchFamily="34" charset="0"/>
              </a:rPr>
              <a:t>Useful for Parents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335" y="99098"/>
            <a:ext cx="1059530" cy="10676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3690" y="1143857"/>
            <a:ext cx="813690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w Cen MT" panose="020B0602020104020603" pitchFamily="34" charset="0"/>
                <a:cs typeface="Leelawadee UI Semilight" panose="020B0402040204020203" pitchFamily="34" charset="-34"/>
              </a:rPr>
              <a:t>Apprenticeship Information</a:t>
            </a:r>
          </a:p>
          <a:p>
            <a:pPr algn="ctr"/>
            <a:r>
              <a:rPr lang="en-GB" dirty="0">
                <a:latin typeface="Tw Cen MT" panose="020B0602020104020603" pitchFamily="34" charset="0"/>
                <a:cs typeface="Leelawadee UI Semilight" panose="020B0402040204020203" pitchFamily="34" charset="-34"/>
              </a:rPr>
              <a:t>Part of the routes and pathways section in the Parents and Carers section of My WOW Website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33650"/>
            <a:ext cx="9144000" cy="432435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1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96752"/>
            <a:ext cx="8229600" cy="785818"/>
          </a:xfrm>
        </p:spPr>
        <p:txBody>
          <a:bodyPr/>
          <a:lstStyle/>
          <a:p>
            <a:r>
              <a:rPr lang="en-GB" sz="3600" b="1" u="sng" dirty="0">
                <a:ea typeface="ＭＳ Ｐゴシック"/>
              </a:rPr>
              <a:t>Curriculum for Excellence: </a:t>
            </a:r>
            <a:r>
              <a:rPr lang="en-GB" sz="3600" b="1" u="sng" dirty="0"/>
              <a:t/>
            </a:r>
            <a:br>
              <a:rPr lang="en-GB" sz="3600" b="1" u="sng" dirty="0"/>
            </a:br>
            <a:r>
              <a:rPr lang="en-GB" sz="3600" b="1" u="sng" dirty="0">
                <a:ea typeface="ＭＳ Ｐゴシック"/>
              </a:rPr>
              <a:t>a two phase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4"/>
          </a:xfrm>
        </p:spPr>
        <p:txBody>
          <a:bodyPr/>
          <a:lstStyle/>
          <a:p>
            <a:endParaRPr lang="en-GB" sz="2800" b="1" dirty="0">
              <a:solidFill>
                <a:srgbClr val="0070C0"/>
              </a:solidFill>
            </a:endParaRPr>
          </a:p>
          <a:p>
            <a:endParaRPr lang="en-GB" sz="2800" b="1" dirty="0">
              <a:solidFill>
                <a:srgbClr val="0070C0"/>
              </a:solidFill>
            </a:endParaRPr>
          </a:p>
          <a:p>
            <a:r>
              <a:rPr lang="en-GB" sz="3600" dirty="0"/>
              <a:t>S1 – S3: Broad General Education</a:t>
            </a:r>
          </a:p>
          <a:p>
            <a:r>
              <a:rPr lang="en-GB" sz="3600" dirty="0"/>
              <a:t>S4 – S6: Senior Phase (SQA Certification)</a:t>
            </a:r>
          </a:p>
          <a:p>
            <a:pPr>
              <a:buNone/>
            </a:pPr>
            <a:endParaRPr lang="en-GB" sz="28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4" name="Picture 2" descr="pic000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19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1347062"/>
          </a:xfrm>
        </p:spPr>
        <p:txBody>
          <a:bodyPr/>
          <a:lstStyle/>
          <a:p>
            <a:r>
              <a:rPr lang="en-GB" sz="3600" b="1" u="sng" dirty="0">
                <a:ea typeface="ＭＳ Ｐゴシック"/>
              </a:rPr>
              <a:t>Context - The story so far…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132856"/>
            <a:ext cx="8229600" cy="4180554"/>
          </a:xfrm>
        </p:spPr>
        <p:txBody>
          <a:bodyPr/>
          <a:lstStyle/>
          <a:p>
            <a:r>
              <a:rPr lang="en-US" sz="2800" dirty="0"/>
              <a:t>Your child has been experiencing the Broad General Education in S1-2 and this will continue into the early stages of S3.</a:t>
            </a:r>
          </a:p>
          <a:p>
            <a:pPr>
              <a:buNone/>
            </a:pPr>
            <a:endParaRPr lang="en-US" sz="2800" dirty="0"/>
          </a:p>
          <a:p>
            <a:r>
              <a:rPr lang="en-US" sz="2800" dirty="0">
                <a:ea typeface="ＭＳ Ｐゴシック"/>
              </a:rPr>
              <a:t>The Broad General Education includes Experiences &amp; Outcomes across </a:t>
            </a:r>
            <a:r>
              <a:rPr lang="en-US" sz="2800" b="1" dirty="0">
                <a:ea typeface="ＭＳ Ｐゴシック"/>
              </a:rPr>
              <a:t>eight curricular areas </a:t>
            </a:r>
            <a:r>
              <a:rPr lang="en-US" sz="2800" dirty="0">
                <a:ea typeface="ＭＳ Ｐゴシック"/>
              </a:rPr>
              <a:t>up to and including the third level. These should be experienced by all pupils, as far as this is consistent with their learning needs and prior achievements. </a:t>
            </a:r>
            <a:endParaRPr lang="en-US" sz="2800" dirty="0">
              <a:cs typeface="Calibri"/>
            </a:endParaRPr>
          </a:p>
          <a:p>
            <a:pPr>
              <a:buNone/>
            </a:pPr>
            <a:endParaRPr lang="en-GB" sz="2800" b="1" dirty="0">
              <a:solidFill>
                <a:srgbClr val="0070C0"/>
              </a:solidFill>
            </a:endParaRPr>
          </a:p>
        </p:txBody>
      </p:sp>
      <p:pic>
        <p:nvPicPr>
          <p:cNvPr id="4" name="Picture 2" descr="pic000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94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8759"/>
            <a:ext cx="8229600" cy="302865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b="1" u="sng" dirty="0"/>
              <a:t>The Eight Curricular Areas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6620"/>
            <a:ext cx="8229600" cy="4179543"/>
          </a:xfrm>
        </p:spPr>
        <p:txBody>
          <a:bodyPr/>
          <a:lstStyle/>
          <a:p>
            <a:pPr eaLnBrk="1" hangingPunct="1"/>
            <a:r>
              <a:rPr lang="en-GB" sz="2800" b="1" i="1" dirty="0">
                <a:solidFill>
                  <a:srgbClr val="FFC000"/>
                </a:solidFill>
              </a:rPr>
              <a:t>Expressive Arts </a:t>
            </a:r>
            <a:endParaRPr lang="en-GB" sz="2800" dirty="0"/>
          </a:p>
          <a:p>
            <a:pPr eaLnBrk="1" hangingPunct="1"/>
            <a:r>
              <a:rPr lang="en-GB" sz="2800" b="1" i="1" dirty="0">
                <a:solidFill>
                  <a:srgbClr val="00B050"/>
                </a:solidFill>
              </a:rPr>
              <a:t>Health and Wellbeing</a:t>
            </a:r>
            <a:endParaRPr lang="en-GB" sz="2800" dirty="0"/>
          </a:p>
          <a:p>
            <a:pPr eaLnBrk="1" hangingPunct="1"/>
            <a:r>
              <a:rPr lang="en-GB" sz="2800" b="1" i="1" dirty="0">
                <a:solidFill>
                  <a:srgbClr val="FF0000"/>
                </a:solidFill>
              </a:rPr>
              <a:t>Languages</a:t>
            </a:r>
          </a:p>
          <a:p>
            <a:pPr eaLnBrk="1" hangingPunct="1"/>
            <a:r>
              <a:rPr lang="en-GB" sz="2800" b="1" i="1" dirty="0">
                <a:solidFill>
                  <a:srgbClr val="0070C0"/>
                </a:solidFill>
              </a:rPr>
              <a:t>Mathematics</a:t>
            </a:r>
            <a:r>
              <a:rPr lang="en-GB" sz="2800" dirty="0"/>
              <a:t> </a:t>
            </a:r>
          </a:p>
          <a:p>
            <a:pPr eaLnBrk="1" hangingPunct="1"/>
            <a:r>
              <a:rPr lang="en-GB" sz="2800" b="1" i="1" dirty="0">
                <a:solidFill>
                  <a:srgbClr val="7030A0"/>
                </a:solidFill>
              </a:rPr>
              <a:t>Religious and Moral Education </a:t>
            </a:r>
          </a:p>
          <a:p>
            <a:pPr eaLnBrk="1" hangingPunct="1"/>
            <a:r>
              <a:rPr lang="en-GB" sz="2800" b="1" i="1" dirty="0">
                <a:solidFill>
                  <a:srgbClr val="92D050"/>
                </a:solidFill>
              </a:rPr>
              <a:t>Sciences</a:t>
            </a:r>
          </a:p>
          <a:p>
            <a:pPr eaLnBrk="1" hangingPunct="1"/>
            <a:r>
              <a:rPr lang="en-GB" sz="2800" b="1" i="1" dirty="0">
                <a:solidFill>
                  <a:srgbClr val="FF0066"/>
                </a:solidFill>
              </a:rPr>
              <a:t>Social Studies</a:t>
            </a:r>
            <a:endParaRPr lang="en-GB" sz="2800" dirty="0"/>
          </a:p>
          <a:p>
            <a:pPr eaLnBrk="1" hangingPunct="1"/>
            <a:r>
              <a:rPr lang="en-GB" sz="2800" b="1" i="1" dirty="0">
                <a:solidFill>
                  <a:srgbClr val="00B0F0"/>
                </a:solidFill>
              </a:rPr>
              <a:t>Technologies</a:t>
            </a:r>
            <a:endParaRPr lang="en-GB" sz="2800" i="1" dirty="0"/>
          </a:p>
          <a:p>
            <a:pPr eaLnBrk="1" hangingPunct="1">
              <a:buNone/>
            </a:pPr>
            <a:endParaRPr lang="en-GB" sz="2800" dirty="0"/>
          </a:p>
          <a:p>
            <a:pPr eaLnBrk="1" hangingPunct="1"/>
            <a:endParaRPr lang="en-GB" sz="2800" dirty="0"/>
          </a:p>
          <a:p>
            <a:pPr eaLnBrk="1" hangingPunct="1">
              <a:buFont typeface="Arial" charset="0"/>
              <a:buNone/>
            </a:pPr>
            <a:endParaRPr lang="en-GB" sz="2800" i="1" dirty="0"/>
          </a:p>
        </p:txBody>
      </p:sp>
      <p:pic>
        <p:nvPicPr>
          <p:cNvPr id="6148" name="Picture 2" descr="pic000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865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229600" cy="785818"/>
          </a:xfrm>
        </p:spPr>
        <p:txBody>
          <a:bodyPr/>
          <a:lstStyle/>
          <a:p>
            <a:r>
              <a:rPr lang="en-GB" sz="3200" b="1" dirty="0">
                <a:solidFill>
                  <a:srgbClr val="0070C0"/>
                </a:solidFill>
              </a:rPr>
              <a:t/>
            </a:r>
            <a:br>
              <a:rPr lang="en-GB" sz="3200" b="1" dirty="0">
                <a:solidFill>
                  <a:srgbClr val="0070C0"/>
                </a:solidFill>
              </a:rPr>
            </a:br>
            <a:r>
              <a:rPr lang="en-GB" sz="3600" i="1" dirty="0">
                <a:solidFill>
                  <a:srgbClr val="0070C0"/>
                </a:solidFill>
              </a:rPr>
              <a:t/>
            </a:r>
            <a:br>
              <a:rPr lang="en-GB" sz="3600" i="1" dirty="0">
                <a:solidFill>
                  <a:srgbClr val="0070C0"/>
                </a:solidFill>
              </a:rPr>
            </a:br>
            <a:endParaRPr lang="en-GB" sz="3600" i="1" u="sng" dirty="0"/>
          </a:p>
        </p:txBody>
      </p:sp>
      <p:pic>
        <p:nvPicPr>
          <p:cNvPr id="4" name="Picture 2" descr="pic000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3123" y="1310034"/>
            <a:ext cx="8229600" cy="4525963"/>
          </a:xfrm>
        </p:spPr>
        <p:txBody>
          <a:bodyPr/>
          <a:lstStyle/>
          <a:p>
            <a:r>
              <a:rPr lang="en-GB" dirty="0"/>
              <a:t>Welcome!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62895"/>
            <a:ext cx="3722602" cy="2232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424" y="1157740"/>
            <a:ext cx="3803026" cy="5292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686800" cy="785812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b="1" u="sng" dirty="0"/>
              <a:t>Progression from the BGE to the Senior Phase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600" dirty="0"/>
              <a:t>The BGE option form provides the opportunity for pupils to make choices that will allow them to continue to study each of the eight curricular areas.</a:t>
            </a:r>
          </a:p>
          <a:p>
            <a:r>
              <a:rPr lang="en-GB" sz="2600" dirty="0">
                <a:ea typeface="ＭＳ Ｐゴシック"/>
              </a:rPr>
              <a:t>Pupils will progress from level 3 or 4 Experiences &amp; Outcomes to the appropriate National Qualifications.</a:t>
            </a:r>
            <a:endParaRPr lang="en-GB" sz="2600" dirty="0">
              <a:ea typeface="ＭＳ Ｐゴシック"/>
              <a:cs typeface="Calibri"/>
            </a:endParaRPr>
          </a:p>
          <a:p>
            <a:r>
              <a:rPr lang="en-GB" sz="2600" dirty="0"/>
              <a:t>Early preparatory work for National Qualifications at levels 4 and 5 will begin in S3.</a:t>
            </a:r>
          </a:p>
          <a:p>
            <a:r>
              <a:rPr lang="en-GB" sz="2600" dirty="0"/>
              <a:t>By the end of S4, pupils will be presented for either National 4 or 5 in their chosen subjects.</a:t>
            </a:r>
          </a:p>
        </p:txBody>
      </p:sp>
      <p:pic>
        <p:nvPicPr>
          <p:cNvPr id="11268" name="Picture 2" descr="pic000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122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15082"/>
            <a:ext cx="8229600" cy="928694"/>
          </a:xfrm>
        </p:spPr>
        <p:txBody>
          <a:bodyPr/>
          <a:lstStyle/>
          <a:p>
            <a:pPr marL="0" indent="0">
              <a:buNone/>
            </a:pPr>
            <a:r>
              <a:rPr lang="en-GB" sz="2800" i="1" dirty="0"/>
              <a:t>				</a:t>
            </a:r>
          </a:p>
          <a:p>
            <a:pPr marL="0" indent="0">
              <a:buNone/>
            </a:pPr>
            <a:endParaRPr lang="en-GB" sz="2800" i="1" dirty="0"/>
          </a:p>
        </p:txBody>
      </p:sp>
      <p:pic>
        <p:nvPicPr>
          <p:cNvPr id="4" name="Picture 2" descr="pic000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1520" y="1059986"/>
            <a:ext cx="8640960" cy="500066"/>
          </a:xfrm>
        </p:spPr>
        <p:txBody>
          <a:bodyPr/>
          <a:lstStyle/>
          <a:p>
            <a:pPr eaLnBrk="1" hangingPunct="1"/>
            <a:r>
              <a:rPr lang="en-GB" sz="32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/>
            </a:r>
            <a:br>
              <a:rPr lang="en-GB" sz="32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</a:br>
            <a:r>
              <a:rPr lang="en-GB" sz="2800" b="1" u="sng" dirty="0">
                <a:cs typeface="Arial" charset="0"/>
              </a:rPr>
              <a:t>Relationship between BGE and Qualification Levels</a:t>
            </a:r>
            <a:r>
              <a:rPr lang="en-US" sz="32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/>
            </a:r>
            <a:br>
              <a:rPr lang="en-US" sz="32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</a:br>
            <a:endParaRPr lang="en-GB" sz="3200" b="1" i="1" u="sng" dirty="0"/>
          </a:p>
        </p:txBody>
      </p:sp>
      <p:sp>
        <p:nvSpPr>
          <p:cNvPr id="8" name=" 3"/>
          <p:cNvSpPr/>
          <p:nvPr/>
        </p:nvSpPr>
        <p:spPr>
          <a:xfrm rot="14818825">
            <a:off x="3765072" y="3053286"/>
            <a:ext cx="5587610" cy="2874928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 3"/>
          <p:cNvSpPr/>
          <p:nvPr/>
        </p:nvSpPr>
        <p:spPr>
          <a:xfrm rot="6944069" flipH="1">
            <a:off x="705431" y="4011124"/>
            <a:ext cx="3618544" cy="1935779"/>
          </a:xfrm>
          <a:prstGeom prst="swooshArrow">
            <a:avLst>
              <a:gd name="adj1" fmla="val 25000"/>
              <a:gd name="adj2" fmla="val 25000"/>
            </a:avLst>
          </a:prstGeom>
          <a:gradFill flip="none" rotWithShape="1">
            <a:gsLst>
              <a:gs pos="0">
                <a:srgbClr val="008000">
                  <a:shade val="30000"/>
                  <a:satMod val="115000"/>
                </a:srgbClr>
              </a:gs>
              <a:gs pos="50000">
                <a:srgbClr val="008000">
                  <a:shade val="67500"/>
                  <a:satMod val="115000"/>
                </a:srgbClr>
              </a:gs>
              <a:gs pos="100000">
                <a:srgbClr val="008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TextBox 18"/>
          <p:cNvSpPr txBox="1">
            <a:spLocks noChangeArrowheads="1"/>
          </p:cNvSpPr>
          <p:nvPr/>
        </p:nvSpPr>
        <p:spPr bwMode="auto">
          <a:xfrm>
            <a:off x="0" y="5157788"/>
            <a:ext cx="9366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ＭＳ Ｐゴシック" charset="-128"/>
                <a:cs typeface="Arial" charset="0"/>
              </a:rPr>
              <a:t>Early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ＭＳ Ｐゴシック" charset="-128"/>
                <a:cs typeface="Arial" charset="0"/>
              </a:rPr>
              <a:t>years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ＭＳ Ｐゴシック" charset="-128"/>
              <a:cs typeface="Arial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792734" y="1713258"/>
            <a:ext cx="20891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ＭＳ Ｐゴシック" charset="-128"/>
                <a:cs typeface="Arial" charset="0"/>
              </a:rPr>
              <a:t>Qualification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ＭＳ Ｐゴシック" charset="-128"/>
                <a:cs typeface="Arial" charset="0"/>
              </a:rPr>
              <a:t>Levels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ＭＳ Ｐゴシック" charset="-128"/>
              <a:cs typeface="Arial" charset="0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749438" y="4722814"/>
            <a:ext cx="6492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 Black" pitchFamily="34" charset="0"/>
                <a:ea typeface="ＭＳ Ｐゴシック" charset="-128"/>
                <a:cs typeface="Arial" charset="0"/>
              </a:rPr>
              <a:t>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 Black" pitchFamily="34" charset="0"/>
              <a:ea typeface="ＭＳ Ｐゴシック" charset="-128"/>
              <a:cs typeface="Arial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643702" y="4214818"/>
            <a:ext cx="2141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ＭＳ Ｐゴシック" charset="-128"/>
                <a:cs typeface="Arial" charset="0"/>
              </a:rPr>
              <a:t>National 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ＭＳ Ｐゴシック" charset="-128"/>
              <a:cs typeface="Arial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7358082" y="4714884"/>
            <a:ext cx="647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Black" pitchFamily="34" charset="0"/>
                <a:ea typeface="ＭＳ Ｐゴシック" charset="-128"/>
                <a:cs typeface="Arial" charset="0"/>
              </a:rPr>
              <a:t>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Black" pitchFamily="34" charset="0"/>
              <a:ea typeface="ＭＳ Ｐゴシック" charset="-128"/>
              <a:cs typeface="Arial" charset="0"/>
            </a:endParaRPr>
          </a:p>
        </p:txBody>
      </p:sp>
      <p:sp>
        <p:nvSpPr>
          <p:cNvPr id="38" name="TextBox 22"/>
          <p:cNvSpPr txBox="1">
            <a:spLocks noChangeArrowheads="1"/>
          </p:cNvSpPr>
          <p:nvPr/>
        </p:nvSpPr>
        <p:spPr bwMode="auto">
          <a:xfrm>
            <a:off x="-157046" y="1722921"/>
            <a:ext cx="20891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ＭＳ Ｐゴシック" charset="-128"/>
                <a:cs typeface="Arial" charset="0"/>
              </a:rPr>
              <a:t>BGE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ＭＳ Ｐゴシック" charset="-128"/>
                <a:cs typeface="Arial" charset="0"/>
              </a:rPr>
              <a:t>Levels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ＭＳ Ｐゴシック" charset="-128"/>
              <a:cs typeface="Arial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42910" y="3643314"/>
            <a:ext cx="25463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ＭＳ Ｐゴシック" charset="-128"/>
                <a:cs typeface="Arial" charset="0"/>
              </a:rPr>
              <a:t>4</a:t>
            </a:r>
            <a:r>
              <a:rPr kumimoji="0" lang="en-GB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ＭＳ Ｐゴシック" charset="-128"/>
                <a:cs typeface="Arial" charset="0"/>
              </a:rPr>
              <a:t>th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ＭＳ Ｐゴシック" charset="-128"/>
                <a:cs typeface="Arial" charset="0"/>
              </a:rPr>
              <a:t> Level Es and Os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ＭＳ Ｐゴシック" charset="-128"/>
              <a:cs typeface="Arial" charset="0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1316051" y="5226051"/>
            <a:ext cx="647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 Black" pitchFamily="34" charset="0"/>
                <a:ea typeface="ＭＳ Ｐゴシック" charset="-128"/>
                <a:cs typeface="Arial" charset="0"/>
              </a:rPr>
              <a:t>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 Black" pitchFamily="34" charset="0"/>
              <a:ea typeface="ＭＳ Ｐゴシック" charset="-128"/>
              <a:cs typeface="Arial" charset="0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214282" y="4217989"/>
            <a:ext cx="26146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ＭＳ Ｐゴシック" charset="-128"/>
                <a:cs typeface="Arial" charset="0"/>
              </a:rPr>
              <a:t>3</a:t>
            </a:r>
            <a:r>
              <a:rPr kumimoji="0" lang="en-GB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ＭＳ Ｐゴシック" charset="-128"/>
                <a:cs typeface="Arial" charset="0"/>
              </a:rPr>
              <a:t>rd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ＭＳ Ｐゴシック" charset="-128"/>
                <a:cs typeface="Arial" charset="0"/>
              </a:rPr>
              <a:t> Level Es and Os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ＭＳ Ｐゴシック" charset="-128"/>
              <a:cs typeface="Arial" charset="0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7715272" y="5214950"/>
            <a:ext cx="6477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Black" pitchFamily="34" charset="0"/>
                <a:ea typeface="ＭＳ Ｐゴシック" charset="-128"/>
                <a:cs typeface="Arial" charset="0"/>
              </a:rPr>
              <a:t>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Black" pitchFamily="34" charset="0"/>
              <a:ea typeface="ＭＳ Ｐゴシック" charset="-128"/>
              <a:cs typeface="Arial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2541601" y="3859214"/>
            <a:ext cx="4310062" cy="30162"/>
          </a:xfrm>
          <a:prstGeom prst="straightConnector1">
            <a:avLst/>
          </a:prstGeom>
          <a:ln w="6350">
            <a:solidFill>
              <a:srgbClr val="FF0000">
                <a:alpha val="68000"/>
              </a:srgb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6429388" y="3643314"/>
            <a:ext cx="20717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ＭＳ Ｐゴシック" charset="-128"/>
                <a:cs typeface="Arial" charset="0"/>
              </a:rPr>
              <a:t>National 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ＭＳ Ｐゴシック" charset="-128"/>
              <a:cs typeface="Arial" charset="0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4124338" y="3354389"/>
            <a:ext cx="7207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ＭＳ Ｐゴシック" charset="-128"/>
                <a:cs typeface="Arial" charset="0"/>
              </a:rPr>
              <a:t>≈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  <a:ea typeface="ＭＳ Ｐゴシック" charset="-128"/>
              <a:cs typeface="Arial" charset="0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6143636" y="3071810"/>
            <a:ext cx="20717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ＭＳ Ｐゴシック" charset="-128"/>
                <a:cs typeface="Arial" charset="0"/>
              </a:rPr>
              <a:t>National 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ＭＳ Ｐゴシック" charset="-128"/>
              <a:cs typeface="Arial" charset="0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5929322" y="2500306"/>
            <a:ext cx="20717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ＭＳ Ｐゴシック" charset="-128"/>
                <a:cs typeface="Arial" charset="0"/>
              </a:rPr>
              <a:t>Higher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30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15082"/>
            <a:ext cx="8229600" cy="928694"/>
          </a:xfrm>
        </p:spPr>
        <p:txBody>
          <a:bodyPr/>
          <a:lstStyle/>
          <a:p>
            <a:pPr marL="0" indent="0">
              <a:buNone/>
            </a:pPr>
            <a:r>
              <a:rPr lang="en-GB" sz="2800" i="1" dirty="0"/>
              <a:t>				</a:t>
            </a:r>
          </a:p>
          <a:p>
            <a:pPr marL="0" indent="0">
              <a:buNone/>
            </a:pPr>
            <a:endParaRPr lang="en-GB" sz="2800" i="1" dirty="0"/>
          </a:p>
        </p:txBody>
      </p:sp>
      <p:pic>
        <p:nvPicPr>
          <p:cNvPr id="4" name="Picture 2" descr="pic000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785813"/>
            <a:ext cx="8229600" cy="785812"/>
          </a:xfrm>
        </p:spPr>
        <p:txBody>
          <a:bodyPr/>
          <a:lstStyle/>
          <a:p>
            <a:pPr eaLnBrk="1" hangingPunct="1"/>
            <a:r>
              <a:rPr lang="en-GB" sz="3600" b="1" u="sng" dirty="0"/>
              <a:t>Progression</a:t>
            </a: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0196704"/>
              </p:ext>
            </p:extLst>
          </p:nvPr>
        </p:nvGraphicFramePr>
        <p:xfrm>
          <a:off x="500034" y="2143116"/>
          <a:ext cx="8229600" cy="4199109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57230"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  <a:p>
                      <a:pPr algn="ctr"/>
                      <a:r>
                        <a:rPr lang="en-GB" sz="2000" dirty="0"/>
                        <a:t>S3</a:t>
                      </a:r>
                    </a:p>
                    <a:p>
                      <a:pPr lvl="0" algn="ctr">
                        <a:buNone/>
                      </a:pPr>
                      <a:endParaRPr lang="en-GB" sz="20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  <a:p>
                      <a:pPr algn="ctr"/>
                      <a:r>
                        <a:rPr lang="en-GB" sz="2000" dirty="0"/>
                        <a:t>S4</a:t>
                      </a:r>
                    </a:p>
                    <a:p>
                      <a:pPr lvl="0" algn="ctr">
                        <a:buNone/>
                      </a:pPr>
                      <a:endParaRPr lang="en-GB" sz="20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  <a:p>
                      <a:pPr algn="ctr"/>
                      <a:r>
                        <a:rPr lang="en-GB" sz="2000" dirty="0"/>
                        <a:t>S5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  <a:p>
                      <a:pPr algn="ctr"/>
                      <a:r>
                        <a:rPr lang="en-GB" sz="2000" dirty="0"/>
                        <a:t>S6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4423"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  <a:p>
                      <a:pPr algn="ctr"/>
                      <a:r>
                        <a:rPr lang="en-GB" sz="2000" dirty="0"/>
                        <a:t>Achieved</a:t>
                      </a:r>
                      <a:r>
                        <a:rPr lang="en-GB" sz="2000" baseline="0" dirty="0"/>
                        <a:t> </a:t>
                      </a:r>
                      <a:r>
                        <a:rPr lang="en-GB" sz="2000" dirty="0"/>
                        <a:t>Level 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  <a:p>
                      <a:pPr algn="ctr"/>
                      <a:r>
                        <a:rPr lang="en-GB" sz="2000" dirty="0"/>
                        <a:t>National 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  <a:p>
                      <a:pPr algn="ctr"/>
                      <a:r>
                        <a:rPr lang="en-GB" sz="2000" dirty="0"/>
                        <a:t>Higher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  <a:p>
                      <a:pPr algn="ctr"/>
                      <a:r>
                        <a:rPr lang="en-GB" sz="2000" dirty="0"/>
                        <a:t>Advanced Higher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4423"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  <a:p>
                      <a:pPr algn="ctr"/>
                      <a:r>
                        <a:rPr lang="en-GB" sz="2000" baseline="0" dirty="0"/>
                        <a:t>Achieved Level 3</a:t>
                      </a:r>
                      <a:endParaRPr lang="en-GB" sz="20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  <a:p>
                      <a:pPr algn="ctr"/>
                      <a:r>
                        <a:rPr lang="en-GB" sz="2000" dirty="0"/>
                        <a:t>National 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  <a:p>
                      <a:pPr algn="ctr"/>
                      <a:r>
                        <a:rPr lang="en-GB" sz="2000" dirty="0"/>
                        <a:t>National 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  <a:p>
                      <a:pPr algn="ctr"/>
                      <a:r>
                        <a:rPr lang="en-GB" sz="2000" dirty="0"/>
                        <a:t>Higher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4423"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  <a:p>
                      <a:pPr algn="ctr"/>
                      <a:r>
                        <a:rPr lang="en-GB" sz="2000" baseline="0" dirty="0"/>
                        <a:t>Achieved Level 2</a:t>
                      </a:r>
                      <a:endParaRPr lang="en-GB" sz="20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  <a:p>
                      <a:pPr algn="ctr"/>
                      <a:r>
                        <a:rPr lang="en-GB" sz="2000" dirty="0"/>
                        <a:t>National 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  <a:p>
                      <a:pPr algn="ctr"/>
                      <a:r>
                        <a:rPr lang="en-GB" sz="2000" dirty="0"/>
                        <a:t>National 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  <a:p>
                      <a:pPr algn="ctr"/>
                      <a:r>
                        <a:rPr lang="en-GB" sz="2000" dirty="0"/>
                        <a:t>National 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Right Arrow 8"/>
          <p:cNvSpPr/>
          <p:nvPr/>
        </p:nvSpPr>
        <p:spPr>
          <a:xfrm>
            <a:off x="1142976" y="1571612"/>
            <a:ext cx="6715172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70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229600" cy="1152128"/>
          </a:xfrm>
        </p:spPr>
        <p:txBody>
          <a:bodyPr/>
          <a:lstStyle/>
          <a:p>
            <a:r>
              <a:rPr lang="en-US" sz="3600" b="1" u="sng" dirty="0">
                <a:latin typeface="Calibri"/>
                <a:ea typeface="ＭＳ Ｐゴシック"/>
                <a:cs typeface="Calibri"/>
              </a:rPr>
              <a:t>S2 – S3 Options Choice</a:t>
            </a:r>
            <a:endParaRPr lang="en-GB" sz="3600" b="1" u="sng" dirty="0">
              <a:latin typeface="Calibri"/>
              <a:ea typeface="ＭＳ Ｐゴシック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1544"/>
            <a:ext cx="8229600" cy="4359290"/>
          </a:xfrm>
        </p:spPr>
        <p:txBody>
          <a:bodyPr/>
          <a:lstStyle/>
          <a:p>
            <a:pPr algn="ctr">
              <a:buNone/>
            </a:pPr>
            <a:endParaRPr lang="en-GB" sz="2800" b="1" dirty="0">
              <a:solidFill>
                <a:srgbClr val="0070C0"/>
              </a:solidFill>
              <a:latin typeface="Calibri" pitchFamily="34" charset="0"/>
            </a:endParaRPr>
          </a:p>
          <a:p>
            <a:pPr algn="ctr">
              <a:buNone/>
            </a:pPr>
            <a:r>
              <a:rPr lang="en-GB" sz="4000" b="1" dirty="0">
                <a:latin typeface="Calibri" pitchFamily="34" charset="0"/>
              </a:rPr>
              <a:t>15 Subjects in S2 will reduce to 9 in S3</a:t>
            </a:r>
          </a:p>
          <a:p>
            <a:pPr algn="ctr">
              <a:buNone/>
            </a:pPr>
            <a:r>
              <a:rPr lang="en-GB" sz="4000" i="1" dirty="0">
                <a:latin typeface="Calibri" pitchFamily="34" charset="0"/>
              </a:rPr>
              <a:t>+ PE, PSE and RMPS</a:t>
            </a:r>
          </a:p>
          <a:p>
            <a:pPr marL="0" indent="0">
              <a:buNone/>
            </a:pPr>
            <a:r>
              <a:rPr lang="en-GB" sz="2800" i="1" dirty="0"/>
              <a:t>			</a:t>
            </a:r>
          </a:p>
          <a:p>
            <a:pPr marL="0" indent="0">
              <a:buNone/>
            </a:pPr>
            <a:endParaRPr lang="en-GB" sz="2800" i="1" dirty="0"/>
          </a:p>
        </p:txBody>
      </p:sp>
      <p:pic>
        <p:nvPicPr>
          <p:cNvPr id="4" name="Picture 2" descr="pic000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484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1347062"/>
          </a:xfrm>
        </p:spPr>
        <p:txBody>
          <a:bodyPr/>
          <a:lstStyle/>
          <a:p>
            <a:r>
              <a:rPr lang="en-GB" sz="3600" b="1" u="sng" dirty="0">
                <a:latin typeface="Calibri" pitchFamily="34" charset="0"/>
              </a:rPr>
              <a:t>Preparation for Choice</a:t>
            </a:r>
            <a:endParaRPr lang="en-GB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4628301" cy="4367978"/>
          </a:xfrm>
        </p:spPr>
        <p:txBody>
          <a:bodyPr/>
          <a:lstStyle/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PSE programme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Guidance support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Careers support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>
                <a:ea typeface="+mn-lt"/>
                <a:cs typeface="+mn-lt"/>
              </a:rPr>
              <a:t>Assemblies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>
                <a:ea typeface="ＭＳ Ｐゴシック"/>
                <a:cs typeface="Calibri"/>
              </a:rPr>
              <a:t>Monitoring &amp; Tracking updates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>
                <a:ea typeface="+mn-lt"/>
                <a:cs typeface="+mn-lt"/>
              </a:rPr>
              <a:t>Parents night – Online &amp; In person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GB" dirty="0">
              <a:ea typeface="ＭＳ Ｐゴシック"/>
              <a:cs typeface="Calibri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dirty="0">
              <a:cs typeface="Calibri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GB" dirty="0">
              <a:ea typeface="+mn-lt"/>
              <a:cs typeface="+mn-lt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GB" dirty="0">
              <a:latin typeface="Calibri"/>
              <a:ea typeface="ＭＳ Ｐゴシック"/>
              <a:cs typeface="Calibri"/>
            </a:endParaRPr>
          </a:p>
          <a:p>
            <a:pPr marL="0" indent="0">
              <a:buNone/>
            </a:pPr>
            <a:endParaRPr lang="en-GB" sz="2800" i="1" dirty="0"/>
          </a:p>
        </p:txBody>
      </p:sp>
      <p:pic>
        <p:nvPicPr>
          <p:cNvPr id="4" name="Picture 2" descr="pic000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1347062"/>
          </a:xfrm>
        </p:spPr>
        <p:txBody>
          <a:bodyPr/>
          <a:lstStyle/>
          <a:p>
            <a:r>
              <a:rPr lang="en-GB" sz="3600" b="1" u="sng" dirty="0">
                <a:latin typeface="Calibri" pitchFamily="34" charset="0"/>
              </a:rPr>
              <a:t>Preparation for Choice</a:t>
            </a:r>
            <a:endParaRPr lang="en-GB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103409" cy="4367978"/>
          </a:xfrm>
        </p:spPr>
        <p:txBody>
          <a:bodyPr/>
          <a:lstStyle/>
          <a:p>
            <a:pPr lvl="1">
              <a:buFont typeface="Courier New" panose="02070309020205020404" pitchFamily="49" charset="0"/>
              <a:buChar char="o"/>
            </a:pPr>
            <a:r>
              <a:rPr lang="en-GB" dirty="0">
                <a:ea typeface="ＭＳ Ｐゴシック"/>
              </a:rPr>
              <a:t>Practise Option Form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GB" dirty="0">
                <a:ea typeface="ＭＳ Ｐゴシック"/>
              </a:rPr>
              <a:t>Paper copy</a:t>
            </a:r>
            <a:endParaRPr lang="en-GB" dirty="0">
              <a:ea typeface="+mn-lt"/>
              <a:cs typeface="+mn-lt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>
                <a:latin typeface="Calibri"/>
                <a:ea typeface="ＭＳ Ｐゴシック"/>
                <a:cs typeface="Calibri"/>
              </a:rPr>
              <a:t>Options Evening – </a:t>
            </a:r>
            <a:r>
              <a:rPr lang="en-GB" dirty="0" smtClean="0">
                <a:latin typeface="Calibri"/>
                <a:ea typeface="ＭＳ Ｐゴシック"/>
                <a:cs typeface="Calibri"/>
              </a:rPr>
              <a:t>12</a:t>
            </a:r>
            <a:r>
              <a:rPr lang="en-GB" baseline="30000" dirty="0" smtClean="0">
                <a:latin typeface="Calibri"/>
                <a:ea typeface="ＭＳ Ｐゴシック"/>
                <a:cs typeface="Calibri"/>
              </a:rPr>
              <a:t>th</a:t>
            </a:r>
            <a:r>
              <a:rPr lang="en-GB" dirty="0" smtClean="0">
                <a:latin typeface="Calibri"/>
                <a:ea typeface="ＭＳ Ｐゴシック"/>
                <a:cs typeface="Calibri"/>
              </a:rPr>
              <a:t> </a:t>
            </a:r>
            <a:r>
              <a:rPr lang="en-GB" dirty="0">
                <a:latin typeface="Calibri"/>
                <a:ea typeface="ＭＳ Ｐゴシック"/>
                <a:cs typeface="Calibri"/>
              </a:rPr>
              <a:t>Feb.</a:t>
            </a:r>
            <a:endParaRPr lang="en-GB" dirty="0">
              <a:cs typeface="Calibri"/>
            </a:endParaRPr>
          </a:p>
          <a:p>
            <a:pPr lvl="1">
              <a:buFont typeface="Courier New,monospace" panose="02070309020205020404" pitchFamily="49" charset="0"/>
              <a:buChar char="o"/>
            </a:pPr>
            <a:r>
              <a:rPr lang="en-GB" dirty="0">
                <a:ea typeface="+mn-lt"/>
                <a:cs typeface="+mn-lt"/>
              </a:rPr>
              <a:t>School website</a:t>
            </a:r>
            <a:endParaRPr lang="en-US" dirty="0">
              <a:ea typeface="+mn-lt"/>
              <a:cs typeface="+mn-lt"/>
            </a:endParaRPr>
          </a:p>
          <a:p>
            <a:pPr lvl="2">
              <a:buFont typeface="Courier New,monospace" panose="02070309020205020404" pitchFamily="49" charset="0"/>
              <a:buChar char="o"/>
            </a:pPr>
            <a:r>
              <a:rPr lang="en-GB" dirty="0">
                <a:ea typeface="+mn-lt"/>
                <a:cs typeface="+mn-lt"/>
              </a:rPr>
              <a:t>This presentation</a:t>
            </a:r>
            <a:endParaRPr lang="en-GB" dirty="0">
              <a:cs typeface="+mn-lt"/>
            </a:endParaRPr>
          </a:p>
          <a:p>
            <a:pPr lvl="2">
              <a:buFont typeface="Courier New,monospace" panose="02070309020205020404" pitchFamily="49" charset="0"/>
              <a:buChar char="o"/>
            </a:pPr>
            <a:r>
              <a:rPr lang="en-GB" dirty="0">
                <a:ea typeface="+mn-lt"/>
                <a:cs typeface="+mn-lt"/>
              </a:rPr>
              <a:t>Option Choice Form</a:t>
            </a:r>
            <a:endParaRPr lang="en-GB" dirty="0">
              <a:cs typeface="+mn-lt"/>
            </a:endParaRPr>
          </a:p>
          <a:p>
            <a:pPr lvl="2">
              <a:buFont typeface="Courier New" panose="02070309020205020404" pitchFamily="49" charset="0"/>
              <a:buChar char="o"/>
            </a:pPr>
            <a:r>
              <a:rPr lang="en-GB" dirty="0">
                <a:ea typeface="ＭＳ Ｐゴシック"/>
              </a:rPr>
              <a:t>S2-S3</a:t>
            </a:r>
            <a:r>
              <a:rPr lang="en-GB" dirty="0">
                <a:ea typeface="+mn-lt"/>
                <a:cs typeface="+mn-lt"/>
              </a:rPr>
              <a:t> Options Booklet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GB" dirty="0">
                <a:ea typeface="+mn-lt"/>
                <a:cs typeface="+mn-lt"/>
              </a:rPr>
              <a:t>Subject Progression Information</a:t>
            </a:r>
            <a:endParaRPr lang="en-GB" dirty="0">
              <a:cs typeface="+mn-lt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GB" sz="2800" dirty="0">
              <a:cs typeface="Calibri"/>
            </a:endParaRPr>
          </a:p>
          <a:p>
            <a:pPr marL="0" indent="0">
              <a:buNone/>
            </a:pPr>
            <a:endParaRPr lang="en-GB" sz="2800" i="1" dirty="0">
              <a:cs typeface="Calibri"/>
            </a:endParaRPr>
          </a:p>
        </p:txBody>
      </p:sp>
      <p:pic>
        <p:nvPicPr>
          <p:cNvPr id="4" name="Picture 2" descr="pic000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834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76" y="662981"/>
            <a:ext cx="3966308" cy="5622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468" y="662981"/>
            <a:ext cx="3966097" cy="5610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279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BE289-B080-7795-600B-A84759A67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A white and blue text with blue hexagons&#10;&#10;AI-generated content may be incorrect.">
            <a:extLst>
              <a:ext uri="{FF2B5EF4-FFF2-40B4-BE49-F238E27FC236}">
                <a16:creationId xmlns:a16="http://schemas.microsoft.com/office/drawing/2014/main" id="{03EA42B6-09ED-3D45-0685-C4A24896D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571" y="588365"/>
            <a:ext cx="4005283" cy="5678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131B7E-DFDE-91B4-DF07-14B039EA2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867" y="592657"/>
            <a:ext cx="4004248" cy="5672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916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pic000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00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pic000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144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229600" cy="785818"/>
          </a:xfrm>
        </p:spPr>
        <p:txBody>
          <a:bodyPr/>
          <a:lstStyle/>
          <a:p>
            <a:r>
              <a:rPr lang="en-GB" sz="3200" b="1" dirty="0">
                <a:solidFill>
                  <a:srgbClr val="0070C0"/>
                </a:solidFill>
              </a:rPr>
              <a:t/>
            </a:r>
            <a:br>
              <a:rPr lang="en-GB" sz="3200" b="1" dirty="0">
                <a:solidFill>
                  <a:srgbClr val="0070C0"/>
                </a:solidFill>
              </a:rPr>
            </a:br>
            <a:r>
              <a:rPr lang="en-GB" sz="3600" i="1" dirty="0">
                <a:solidFill>
                  <a:srgbClr val="0070C0"/>
                </a:solidFill>
              </a:rPr>
              <a:t/>
            </a:r>
            <a:br>
              <a:rPr lang="en-GB" sz="3600" i="1" dirty="0">
                <a:solidFill>
                  <a:srgbClr val="0070C0"/>
                </a:solidFill>
              </a:rPr>
            </a:br>
            <a:endParaRPr lang="en-GB" sz="3600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900634"/>
          </a:xfrm>
        </p:spPr>
        <p:txBody>
          <a:bodyPr/>
          <a:lstStyle/>
          <a:p>
            <a:pPr marL="0" indent="0" algn="ctr">
              <a:buNone/>
            </a:pPr>
            <a:endParaRPr lang="en-GB" sz="28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GB" sz="28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GB" sz="2800" dirty="0"/>
          </a:p>
          <a:p>
            <a:pPr marL="0" indent="0" algn="ctr">
              <a:buNone/>
            </a:pPr>
            <a:r>
              <a:rPr lang="en-GB" sz="2800" dirty="0"/>
              <a:t>Mr Mark Campbell (DHT, S2 Year Head)</a:t>
            </a:r>
          </a:p>
          <a:p>
            <a:pPr marL="0" indent="0" algn="ctr">
              <a:buNone/>
            </a:pPr>
            <a:r>
              <a:rPr lang="en-GB" sz="2800" dirty="0">
                <a:ea typeface="ＭＳ Ｐゴシック"/>
              </a:rPr>
              <a:t>Mr Cameron Carey (Principal Teacher, Pathways)</a:t>
            </a:r>
            <a:endParaRPr lang="en-GB" sz="2800" dirty="0">
              <a:ea typeface="ＭＳ Ｐゴシック"/>
              <a:cs typeface="Calibri"/>
            </a:endParaRPr>
          </a:p>
          <a:p>
            <a:pPr marL="0" indent="0" algn="ctr">
              <a:buNone/>
            </a:pPr>
            <a:endParaRPr lang="en-GB" sz="2800" dirty="0"/>
          </a:p>
          <a:p>
            <a:pPr marL="0" indent="0"/>
            <a:endParaRPr lang="en-GB" sz="2800" i="1" dirty="0"/>
          </a:p>
        </p:txBody>
      </p:sp>
      <p:pic>
        <p:nvPicPr>
          <p:cNvPr id="4" name="Picture 2" descr="pic000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625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1491078"/>
          </a:xfrm>
        </p:spPr>
        <p:txBody>
          <a:bodyPr/>
          <a:lstStyle/>
          <a:p>
            <a:r>
              <a:rPr lang="en-GB" sz="3600" b="1" u="sng" dirty="0">
                <a:latin typeface="Calibri" pitchFamily="34" charset="0"/>
              </a:rPr>
              <a:t>Good reasons to choose a subject</a:t>
            </a:r>
            <a:endParaRPr lang="en-GB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916832"/>
            <a:ext cx="8643998" cy="4584002"/>
          </a:xfrm>
        </p:spPr>
        <p:txBody>
          <a:bodyPr/>
          <a:lstStyle/>
          <a:p>
            <a:endParaRPr lang="en-GB" sz="2800" dirty="0">
              <a:latin typeface="Calibri" pitchFamily="34" charset="0"/>
            </a:endParaRPr>
          </a:p>
          <a:p>
            <a:r>
              <a:rPr lang="en-GB" sz="2800" dirty="0">
                <a:latin typeface="Calibri" pitchFamily="34" charset="0"/>
              </a:rPr>
              <a:t>Ability – </a:t>
            </a:r>
            <a:r>
              <a:rPr lang="en-GB" sz="2800" i="1" dirty="0">
                <a:latin typeface="Calibri" pitchFamily="34" charset="0"/>
              </a:rPr>
              <a:t>What are you good at?</a:t>
            </a:r>
          </a:p>
          <a:p>
            <a:endParaRPr lang="en-GB" sz="2800" i="1" dirty="0">
              <a:latin typeface="Calibri" pitchFamily="34" charset="0"/>
            </a:endParaRPr>
          </a:p>
          <a:p>
            <a:r>
              <a:rPr lang="en-GB" sz="2800" dirty="0">
                <a:latin typeface="Calibri" pitchFamily="34" charset="0"/>
              </a:rPr>
              <a:t>Enjoyment – </a:t>
            </a:r>
            <a:r>
              <a:rPr lang="en-GB" sz="2800" i="1" dirty="0">
                <a:latin typeface="Calibri" pitchFamily="34" charset="0"/>
              </a:rPr>
              <a:t>What do you enjoy?</a:t>
            </a:r>
          </a:p>
          <a:p>
            <a:pPr marL="0" indent="0">
              <a:buNone/>
            </a:pPr>
            <a:endParaRPr lang="en-GB" sz="2800" dirty="0">
              <a:latin typeface="Calibri" pitchFamily="34" charset="0"/>
            </a:endParaRPr>
          </a:p>
          <a:p>
            <a:r>
              <a:rPr lang="en-GB" sz="2800" dirty="0">
                <a:latin typeface="Calibri" pitchFamily="34" charset="0"/>
              </a:rPr>
              <a:t>Related to possible Further/Higher Education</a:t>
            </a:r>
          </a:p>
          <a:p>
            <a:endParaRPr lang="en-GB" sz="2800" dirty="0">
              <a:latin typeface="Calibri"/>
              <a:ea typeface="ＭＳ Ｐゴシック"/>
              <a:cs typeface="Calibri"/>
            </a:endParaRPr>
          </a:p>
          <a:p>
            <a:r>
              <a:rPr lang="en-GB" sz="2800" dirty="0">
                <a:latin typeface="Calibri"/>
                <a:ea typeface="ＭＳ Ｐゴシック"/>
                <a:cs typeface="Calibri"/>
              </a:rPr>
              <a:t>Related to possible career</a:t>
            </a:r>
            <a:endParaRPr lang="en-GB" dirty="0"/>
          </a:p>
          <a:p>
            <a:endParaRPr lang="en-GB" sz="2800" dirty="0">
              <a:latin typeface="Calibri" pitchFamily="34" charset="0"/>
            </a:endParaRPr>
          </a:p>
          <a:p>
            <a:pPr>
              <a:buNone/>
            </a:pPr>
            <a:endParaRPr lang="en-GB" sz="2800" dirty="0">
              <a:latin typeface="Calibri" pitchFamily="34" charset="0"/>
            </a:endParaRPr>
          </a:p>
          <a:p>
            <a:pPr marL="0" indent="0">
              <a:buNone/>
            </a:pPr>
            <a:r>
              <a:rPr lang="en-GB" sz="2800" i="1" dirty="0"/>
              <a:t>					</a:t>
            </a:r>
          </a:p>
          <a:p>
            <a:pPr marL="0" indent="0">
              <a:buNone/>
            </a:pPr>
            <a:endParaRPr lang="en-GB" sz="2800" i="1" dirty="0"/>
          </a:p>
        </p:txBody>
      </p:sp>
      <p:pic>
        <p:nvPicPr>
          <p:cNvPr id="4" name="Picture 2" descr="pic000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745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>
          <a:xfrm>
            <a:off x="457200" y="785812"/>
            <a:ext cx="8229600" cy="1347043"/>
          </a:xfrm>
        </p:spPr>
        <p:txBody>
          <a:bodyPr/>
          <a:lstStyle/>
          <a:p>
            <a:pPr eaLnBrk="1" hangingPunct="1"/>
            <a:r>
              <a:rPr lang="en-GB" sz="3600" b="1" u="sng" dirty="0"/>
              <a:t>Poor reasons to choose a subject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5"/>
            <a:ext cx="8229600" cy="4367958"/>
          </a:xfrm>
        </p:spPr>
        <p:txBody>
          <a:bodyPr/>
          <a:lstStyle/>
          <a:p>
            <a:r>
              <a:rPr lang="en-GB" sz="2800" dirty="0"/>
              <a:t>Your friends are taking it</a:t>
            </a:r>
          </a:p>
          <a:p>
            <a:endParaRPr lang="en-GB" sz="2800" dirty="0"/>
          </a:p>
          <a:p>
            <a:r>
              <a:rPr lang="en-GB" sz="2800" dirty="0"/>
              <a:t>You do/don’t like certain teachers</a:t>
            </a:r>
          </a:p>
          <a:p>
            <a:endParaRPr lang="en-GB" sz="2800" dirty="0"/>
          </a:p>
          <a:p>
            <a:r>
              <a:rPr lang="en-GB" sz="2800" dirty="0"/>
              <a:t>Your parents do/don’t want you to do it</a:t>
            </a:r>
          </a:p>
          <a:p>
            <a:endParaRPr lang="en-GB" sz="2800" dirty="0"/>
          </a:p>
          <a:p>
            <a:r>
              <a:rPr lang="en-GB" sz="2800" dirty="0"/>
              <a:t>It sounds good (but you don’t know much about it</a:t>
            </a:r>
            <a:r>
              <a:rPr lang="en-GB" sz="2800" dirty="0">
                <a:ea typeface="+mn-ea"/>
              </a:rPr>
              <a:t>)</a:t>
            </a:r>
            <a:endParaRPr lang="en-GB" sz="2800" dirty="0"/>
          </a:p>
        </p:txBody>
      </p:sp>
      <p:pic>
        <p:nvPicPr>
          <p:cNvPr id="7171" name="Picture 2" descr="pic000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143000"/>
          </a:xfrm>
        </p:spPr>
        <p:txBody>
          <a:bodyPr/>
          <a:lstStyle/>
          <a:p>
            <a:r>
              <a:rPr lang="en-GB" dirty="0"/>
              <a:t>Completing the option form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988840"/>
            <a:ext cx="8435280" cy="4525963"/>
          </a:xfrm>
        </p:spPr>
        <p:txBody>
          <a:bodyPr/>
          <a:lstStyle/>
          <a:p>
            <a:r>
              <a:rPr lang="en-GB" sz="3000" dirty="0">
                <a:ea typeface="ＭＳ Ｐゴシック"/>
                <a:cs typeface="Calibri"/>
              </a:rPr>
              <a:t>Several years </a:t>
            </a:r>
            <a:r>
              <a:rPr lang="en-GB" sz="3000" dirty="0">
                <a:ea typeface="ＭＳ Ｐゴシック"/>
              </a:rPr>
              <a:t>ago we moved to an electronic option form and is completed through Microsoft Forms</a:t>
            </a:r>
            <a:endParaRPr lang="en-GB" sz="3000" dirty="0">
              <a:ea typeface="ＭＳ Ｐゴシック"/>
              <a:cs typeface="Calibri"/>
            </a:endParaRPr>
          </a:p>
          <a:p>
            <a:r>
              <a:rPr lang="en-GB" sz="3000" dirty="0">
                <a:ea typeface="ＭＳ Ｐゴシック"/>
                <a:cs typeface="Calibri"/>
              </a:rPr>
              <a:t>Paper copies available for reference</a:t>
            </a:r>
            <a:endParaRPr lang="en-GB" sz="3000" dirty="0">
              <a:ea typeface="ＭＳ Ｐゴシック"/>
            </a:endParaRPr>
          </a:p>
          <a:p>
            <a:r>
              <a:rPr lang="en-GB" sz="3000" dirty="0">
                <a:ea typeface="ＭＳ Ｐゴシック"/>
              </a:rPr>
              <a:t>Mr Campbell will post a link to the form on </a:t>
            </a:r>
            <a:r>
              <a:rPr lang="en-GB" sz="3000" dirty="0" err="1">
                <a:ea typeface="ＭＳ Ｐゴシック"/>
              </a:rPr>
              <a:t>Satchel:One</a:t>
            </a:r>
            <a:r>
              <a:rPr lang="en-GB" sz="3000" dirty="0">
                <a:ea typeface="ＭＳ Ｐゴシック"/>
              </a:rPr>
              <a:t> on </a:t>
            </a:r>
            <a:r>
              <a:rPr lang="en-GB" sz="3000" dirty="0" smtClean="0">
                <a:ea typeface="ＭＳ Ｐゴシック"/>
              </a:rPr>
              <a:t>13</a:t>
            </a:r>
            <a:r>
              <a:rPr lang="en-GB" sz="3000" b="1" baseline="30000" dirty="0" smtClean="0">
                <a:ea typeface="ＭＳ Ｐゴシック"/>
              </a:rPr>
              <a:t>th</a:t>
            </a:r>
            <a:r>
              <a:rPr lang="en-GB" sz="3000" b="1" dirty="0" smtClean="0">
                <a:ea typeface="ＭＳ Ｐゴシック"/>
              </a:rPr>
              <a:t> </a:t>
            </a:r>
            <a:r>
              <a:rPr lang="en-GB" sz="3000" b="1" dirty="0">
                <a:ea typeface="ＭＳ Ｐゴシック"/>
              </a:rPr>
              <a:t>February</a:t>
            </a:r>
            <a:endParaRPr lang="en-GB" sz="3000" b="1" dirty="0">
              <a:ea typeface="ＭＳ Ｐゴシック"/>
              <a:cs typeface="Calibri"/>
            </a:endParaRPr>
          </a:p>
          <a:p>
            <a:r>
              <a:rPr lang="en-GB" sz="3000" dirty="0">
                <a:ea typeface="ＭＳ Ｐゴシック"/>
              </a:rPr>
              <a:t>Forms must be submitted by </a:t>
            </a:r>
            <a:r>
              <a:rPr lang="en-GB" sz="3000" b="1" dirty="0" smtClean="0">
                <a:ea typeface="ＭＳ Ｐゴシック"/>
              </a:rPr>
              <a:t>Tuesday 24</a:t>
            </a:r>
            <a:r>
              <a:rPr lang="en-GB" sz="3000" b="1" baseline="30000" dirty="0" smtClean="0">
                <a:ea typeface="ＭＳ Ｐゴシック"/>
              </a:rPr>
              <a:t>th</a:t>
            </a:r>
            <a:r>
              <a:rPr lang="en-GB" sz="3000" b="1" dirty="0">
                <a:ea typeface="ＭＳ Ｐゴシック"/>
              </a:rPr>
              <a:t> </a:t>
            </a:r>
            <a:r>
              <a:rPr lang="en-GB" sz="3000" b="1" dirty="0" smtClean="0">
                <a:ea typeface="ＭＳ Ｐゴシック"/>
              </a:rPr>
              <a:t>February</a:t>
            </a:r>
            <a:endParaRPr lang="en-GB" sz="3000" b="1" dirty="0">
              <a:ea typeface="ＭＳ Ｐゴシック"/>
              <a:cs typeface="Calibri"/>
            </a:endParaRPr>
          </a:p>
        </p:txBody>
      </p:sp>
      <p:pic>
        <p:nvPicPr>
          <p:cNvPr id="6" name="Picture 2" descr="pic000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429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29" y="0"/>
            <a:ext cx="8229600" cy="1143000"/>
          </a:xfrm>
        </p:spPr>
        <p:txBody>
          <a:bodyPr/>
          <a:lstStyle/>
          <a:p>
            <a:r>
              <a:rPr lang="en-GB" dirty="0"/>
              <a:t>1. Accessing the form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91237" y="5104091"/>
            <a:ext cx="6864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Mr Campbell will post a notification on both </a:t>
            </a:r>
            <a:r>
              <a:rPr lang="en-GB" sz="2200" dirty="0" err="1"/>
              <a:t>Satchel</a:t>
            </a:r>
            <a:r>
              <a:rPr lang="en-GB" sz="2200" dirty="0" err="1">
                <a:sym typeface="Wingdings" panose="05000000000000000000" pitchFamily="2" charset="2"/>
              </a:rPr>
              <a:t>:One</a:t>
            </a:r>
            <a:endParaRPr lang="en-GB" sz="2200" dirty="0"/>
          </a:p>
          <a:p>
            <a:r>
              <a:rPr lang="en-GB" sz="2200" b="1" dirty="0"/>
              <a:t>Only S2 pupils can access the form</a:t>
            </a:r>
            <a:endParaRPr lang="en-GB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46" y="1432546"/>
            <a:ext cx="7673965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202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6288"/>
            <a:ext cx="8229600" cy="1143000"/>
          </a:xfrm>
        </p:spPr>
        <p:txBody>
          <a:bodyPr/>
          <a:lstStyle/>
          <a:p>
            <a:r>
              <a:rPr lang="en-GB" dirty="0"/>
              <a:t>2. Completing the form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4678" y="5949280"/>
            <a:ext cx="55146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AutoNum type="arabicPeriod"/>
            </a:pPr>
            <a:r>
              <a:rPr lang="en-GB" sz="2000" dirty="0"/>
              <a:t>Please read over the instructions at the top</a:t>
            </a:r>
          </a:p>
          <a:p>
            <a:pPr algn="ctr"/>
            <a:r>
              <a:rPr lang="en-GB" sz="2000" dirty="0"/>
              <a:t> with your child and complete all sections.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63402"/>
            <a:ext cx="8738399" cy="447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501" y="-40956"/>
            <a:ext cx="8229600" cy="1143000"/>
          </a:xfrm>
        </p:spPr>
        <p:txBody>
          <a:bodyPr/>
          <a:lstStyle/>
          <a:p>
            <a:r>
              <a:rPr lang="en-GB" dirty="0"/>
              <a:t>2. Completing the form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31640" y="5754694"/>
            <a:ext cx="60500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2. Select one subject in each column, take care not </a:t>
            </a:r>
          </a:p>
          <a:p>
            <a:pPr algn="ctr"/>
            <a:r>
              <a:rPr lang="en-GB" sz="2000" dirty="0"/>
              <a:t>to select the same subject twice.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58" y="1102044"/>
            <a:ext cx="8434486" cy="463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5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6288"/>
            <a:ext cx="8229600" cy="1143000"/>
          </a:xfrm>
        </p:spPr>
        <p:txBody>
          <a:bodyPr/>
          <a:lstStyle/>
          <a:p>
            <a:r>
              <a:rPr lang="en-GB" dirty="0"/>
              <a:t>2. Completing the form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9572" y="5664587"/>
            <a:ext cx="770485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dirty="0">
                <a:latin typeface="Arial"/>
                <a:ea typeface="ＭＳ Ｐゴシック"/>
                <a:cs typeface="Arial"/>
              </a:rPr>
              <a:t>3. Check over the choices before submitting, add a comment if you have one then hit “submit”. </a:t>
            </a:r>
            <a:endParaRPr lang="en-GB" sz="2000" i="1" dirty="0">
              <a:cs typeface="Arial"/>
            </a:endParaRPr>
          </a:p>
          <a:p>
            <a:pPr algn="ctr"/>
            <a:r>
              <a:rPr lang="en-GB" sz="2000" b="1" i="1" dirty="0" err="1">
                <a:latin typeface="Arial"/>
                <a:ea typeface="ＭＳ Ｐゴシック"/>
                <a:cs typeface="Arial"/>
              </a:rPr>
              <a:t>Eg</a:t>
            </a:r>
            <a:r>
              <a:rPr lang="en-GB" sz="2000" b="1" i="1" dirty="0">
                <a:latin typeface="Arial"/>
                <a:ea typeface="ＭＳ Ｐゴシック"/>
                <a:cs typeface="Arial"/>
              </a:rPr>
              <a:t> I would X instead of Y in column Z</a:t>
            </a:r>
            <a:endParaRPr lang="en-GB" sz="2000" b="1" i="1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51" y="810022"/>
            <a:ext cx="8433098" cy="455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n-GB" sz="2800" dirty="0"/>
              <a:t>The form can be accessed on the school website for an overview of the choices available.</a:t>
            </a:r>
          </a:p>
        </p:txBody>
      </p:sp>
      <p:sp>
        <p:nvSpPr>
          <p:cNvPr id="2" name="Rectangle 1"/>
          <p:cNvSpPr/>
          <p:nvPr/>
        </p:nvSpPr>
        <p:spPr>
          <a:xfrm>
            <a:off x="107504" y="5877272"/>
            <a:ext cx="302433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92" y="1331640"/>
            <a:ext cx="7672903" cy="532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002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" descr="pic000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68401"/>
            <a:ext cx="8435280" cy="522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2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3143248"/>
            <a:ext cx="8229600" cy="785812"/>
          </a:xfrm>
        </p:spPr>
        <p:txBody>
          <a:bodyPr/>
          <a:lstStyle/>
          <a:p>
            <a:pPr eaLnBrk="1" hangingPunct="1">
              <a:defRPr/>
            </a:pPr>
            <a:r>
              <a:rPr lang="en-GB" sz="5400" b="1" i="1" dirty="0"/>
              <a:t>Questions</a:t>
            </a:r>
          </a:p>
        </p:txBody>
      </p:sp>
      <p:pic>
        <p:nvPicPr>
          <p:cNvPr id="11268" name="Picture 2" descr="pic000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>
          <a:xfrm>
            <a:off x="457200" y="785812"/>
            <a:ext cx="8229600" cy="1707083"/>
          </a:xfrm>
        </p:spPr>
        <p:txBody>
          <a:bodyPr/>
          <a:lstStyle/>
          <a:p>
            <a:pPr eaLnBrk="1" hangingPunct="1"/>
            <a:r>
              <a:rPr lang="en-GB" sz="3600" b="1" u="sng" dirty="0">
                <a:ea typeface="ＭＳ Ｐゴシック"/>
              </a:rPr>
              <a:t>Important Decision &amp;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295949"/>
          </a:xfrm>
        </p:spPr>
        <p:txBody>
          <a:bodyPr/>
          <a:lstStyle/>
          <a:p>
            <a:r>
              <a:rPr lang="en-GB" sz="2800" dirty="0">
                <a:ea typeface="ＭＳ Ｐゴシック"/>
              </a:rPr>
              <a:t>These choices will influence what subjects pupils study in S4/5/6, which will have an impact on what they do after school.</a:t>
            </a:r>
          </a:p>
          <a:p>
            <a:endParaRPr lang="en-GB" sz="2800" dirty="0"/>
          </a:p>
          <a:p>
            <a:r>
              <a:rPr lang="en-GB" sz="2800" dirty="0">
                <a:ea typeface="ＭＳ Ｐゴシック"/>
              </a:rPr>
              <a:t>Advice is available to help pupils to make the best possible choices.</a:t>
            </a:r>
            <a:endParaRPr lang="en-GB" sz="2600" dirty="0">
              <a:ea typeface="ＭＳ Ｐゴシック"/>
            </a:endParaRPr>
          </a:p>
          <a:p>
            <a:pPr eaLnBrk="1" hangingPunct="1">
              <a:buFont typeface="Arial" charset="0"/>
              <a:buNone/>
              <a:defRPr/>
            </a:pPr>
            <a:endParaRPr lang="en-GB" sz="2800" dirty="0">
              <a:ea typeface="+mn-ea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en-GB" sz="2800" dirty="0">
                <a:ea typeface="+mn-ea"/>
              </a:rPr>
              <a:t>	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GB" sz="2800" i="1" u="sng" dirty="0">
              <a:ea typeface="+mn-ea"/>
            </a:endParaRPr>
          </a:p>
        </p:txBody>
      </p:sp>
      <p:pic>
        <p:nvPicPr>
          <p:cNvPr id="7171" name="Picture 2" descr="pic000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229600" cy="785818"/>
          </a:xfrm>
        </p:spPr>
        <p:txBody>
          <a:bodyPr/>
          <a:lstStyle/>
          <a:p>
            <a:r>
              <a:rPr lang="en-GB" sz="3200" b="1" dirty="0">
                <a:solidFill>
                  <a:srgbClr val="0070C0"/>
                </a:solidFill>
              </a:rPr>
              <a:t/>
            </a:r>
            <a:br>
              <a:rPr lang="en-GB" sz="3200" b="1" dirty="0">
                <a:solidFill>
                  <a:srgbClr val="0070C0"/>
                </a:solidFill>
              </a:rPr>
            </a:br>
            <a:r>
              <a:rPr lang="en-GB" sz="3600" i="1" dirty="0">
                <a:solidFill>
                  <a:srgbClr val="0070C0"/>
                </a:solidFill>
              </a:rPr>
              <a:t/>
            </a:r>
            <a:br>
              <a:rPr lang="en-GB" sz="3600" i="1" dirty="0">
                <a:solidFill>
                  <a:srgbClr val="0070C0"/>
                </a:solidFill>
              </a:rPr>
            </a:br>
            <a:endParaRPr lang="en-GB" sz="3600" i="1" u="sng" dirty="0"/>
          </a:p>
        </p:txBody>
      </p:sp>
      <p:pic>
        <p:nvPicPr>
          <p:cNvPr id="4" name="Picture 2" descr="pic000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3123" y="1310034"/>
            <a:ext cx="8229600" cy="4525963"/>
          </a:xfrm>
        </p:spPr>
        <p:txBody>
          <a:bodyPr/>
          <a:lstStyle/>
          <a:p>
            <a:r>
              <a:rPr lang="en-GB" dirty="0"/>
              <a:t>Welcome!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62895"/>
            <a:ext cx="3722602" cy="2232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424" y="1157740"/>
            <a:ext cx="3803026" cy="5292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00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>
          <a:xfrm>
            <a:off x="457200" y="785812"/>
            <a:ext cx="8229600" cy="1203027"/>
          </a:xfrm>
        </p:spPr>
        <p:txBody>
          <a:bodyPr/>
          <a:lstStyle/>
          <a:p>
            <a:pPr eaLnBrk="1" hangingPunct="1"/>
            <a:r>
              <a:rPr lang="en-GB" sz="3200" b="1" u="sng" dirty="0">
                <a:latin typeface="Calibri" pitchFamily="34" charset="0"/>
              </a:rPr>
              <a:t>Guidance Team</a:t>
            </a:r>
            <a:endParaRPr lang="en-GB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11973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b="1" dirty="0"/>
              <a:t>Teacher</a:t>
            </a:r>
            <a:r>
              <a:rPr lang="en-US" dirty="0"/>
              <a:t>				</a:t>
            </a:r>
            <a:r>
              <a:rPr lang="en-US" b="1" dirty="0"/>
              <a:t>House</a:t>
            </a:r>
            <a:r>
              <a:rPr lang="en-US" dirty="0"/>
              <a:t>		</a:t>
            </a:r>
            <a:endParaRPr lang="en-US" sz="2800" u="sng" dirty="0"/>
          </a:p>
          <a:p>
            <a:pPr>
              <a:buNone/>
            </a:pPr>
            <a:r>
              <a:rPr lang="en-US" sz="2800" dirty="0" err="1">
                <a:ea typeface="ＭＳ Ｐゴシック"/>
              </a:rPr>
              <a:t>Mr</a:t>
            </a:r>
            <a:r>
              <a:rPr lang="en-US" sz="2800" dirty="0">
                <a:ea typeface="ＭＳ Ｐゴシック"/>
              </a:rPr>
              <a:t> Rushworth			Burns			</a:t>
            </a:r>
            <a:endParaRPr lang="en-US" sz="2800" dirty="0">
              <a:ea typeface="ＭＳ Ｐゴシック"/>
              <a:cs typeface="Calibri"/>
            </a:endParaRPr>
          </a:p>
          <a:p>
            <a:pPr>
              <a:buNone/>
            </a:pPr>
            <a:r>
              <a:rPr lang="en-US" sz="2800" dirty="0" err="1" smtClean="0">
                <a:ea typeface="ＭＳ Ｐゴシック"/>
              </a:rPr>
              <a:t>Mrs</a:t>
            </a:r>
            <a:r>
              <a:rPr lang="en-US" sz="2800" dirty="0" smtClean="0">
                <a:ea typeface="ＭＳ Ｐゴシック"/>
              </a:rPr>
              <a:t> </a:t>
            </a:r>
            <a:r>
              <a:rPr lang="en-US" sz="2800" dirty="0">
                <a:ea typeface="ＭＳ Ｐゴシック"/>
              </a:rPr>
              <a:t>S </a:t>
            </a:r>
            <a:r>
              <a:rPr lang="en-US" sz="2800" dirty="0" smtClean="0">
                <a:ea typeface="ＭＳ Ｐゴシック"/>
              </a:rPr>
              <a:t>Penman</a:t>
            </a:r>
            <a:r>
              <a:rPr lang="en-US" sz="2800" dirty="0">
                <a:ea typeface="ＭＳ Ｐゴシック"/>
              </a:rPr>
              <a:t>			Fleming		</a:t>
            </a:r>
            <a:endParaRPr lang="en-US" sz="2800" dirty="0">
              <a:ea typeface="ＭＳ Ｐゴシック"/>
              <a:cs typeface="Calibri"/>
            </a:endParaRPr>
          </a:p>
          <a:p>
            <a:pPr>
              <a:buNone/>
            </a:pPr>
            <a:r>
              <a:rPr lang="en-US" sz="2800" dirty="0" err="1">
                <a:ea typeface="ＭＳ Ｐゴシック"/>
              </a:rPr>
              <a:t>Ms</a:t>
            </a:r>
            <a:r>
              <a:rPr lang="en-US" sz="2800" dirty="0">
                <a:ea typeface="ＭＳ Ｐゴシック"/>
              </a:rPr>
              <a:t> </a:t>
            </a:r>
            <a:r>
              <a:rPr lang="en-US" sz="2800" dirty="0" err="1">
                <a:ea typeface="ＭＳ Ｐゴシック"/>
              </a:rPr>
              <a:t>Ramage</a:t>
            </a:r>
            <a:r>
              <a:rPr lang="en-US" sz="2800" dirty="0">
                <a:ea typeface="ＭＳ Ｐゴシック"/>
              </a:rPr>
              <a:t> &amp; </a:t>
            </a:r>
            <a:r>
              <a:rPr lang="en-US" sz="2800" dirty="0" err="1">
                <a:ea typeface="ＭＳ Ｐゴシック"/>
              </a:rPr>
              <a:t>Mr</a:t>
            </a:r>
            <a:r>
              <a:rPr lang="en-US" sz="2800" dirty="0">
                <a:ea typeface="ＭＳ Ｐゴシック"/>
              </a:rPr>
              <a:t> McNair	Kelvin			</a:t>
            </a:r>
            <a:endParaRPr lang="en-US" sz="2800" dirty="0">
              <a:ea typeface="ＭＳ Ｐゴシック"/>
              <a:cs typeface="Calibri"/>
            </a:endParaRPr>
          </a:p>
          <a:p>
            <a:pPr>
              <a:buNone/>
            </a:pPr>
            <a:r>
              <a:rPr lang="en-US" sz="2800" dirty="0">
                <a:ea typeface="ＭＳ Ｐゴシック"/>
              </a:rPr>
              <a:t>Ms J McSherry			Macdonald		</a:t>
            </a:r>
            <a:endParaRPr lang="en-US" sz="2800" dirty="0">
              <a:ea typeface="ＭＳ Ｐゴシック"/>
              <a:cs typeface="Calibri"/>
            </a:endParaRPr>
          </a:p>
          <a:p>
            <a:pPr>
              <a:buNone/>
            </a:pPr>
            <a:r>
              <a:rPr lang="en-US" sz="2800" dirty="0" err="1"/>
              <a:t>Mrs</a:t>
            </a:r>
            <a:r>
              <a:rPr lang="en-US" sz="2800" dirty="0"/>
              <a:t> </a:t>
            </a:r>
            <a:r>
              <a:rPr lang="en-US" sz="2800" dirty="0" smtClean="0"/>
              <a:t>L Dawson</a:t>
            </a:r>
            <a:r>
              <a:rPr lang="en-US" sz="2800" dirty="0"/>
              <a:t>			Muir			</a:t>
            </a:r>
          </a:p>
          <a:p>
            <a:pPr>
              <a:buNone/>
            </a:pPr>
            <a:r>
              <a:rPr lang="en-US" sz="2800" dirty="0" err="1">
                <a:ea typeface="ＭＳ Ｐゴシック"/>
              </a:rPr>
              <a:t>Mr</a:t>
            </a:r>
            <a:r>
              <a:rPr lang="en-US" sz="2800" dirty="0">
                <a:ea typeface="ＭＳ Ｐゴシック"/>
              </a:rPr>
              <a:t> A Wilson  			Thomson		</a:t>
            </a:r>
            <a:endParaRPr lang="en-US" sz="2800" dirty="0">
              <a:ea typeface="ＭＳ Ｐゴシック"/>
              <a:cs typeface="Calibri"/>
            </a:endParaRPr>
          </a:p>
          <a:p>
            <a:pPr eaLnBrk="1" hangingPunct="1">
              <a:buFont typeface="Arial" charset="0"/>
              <a:buNone/>
              <a:defRPr/>
            </a:pPr>
            <a:endParaRPr lang="en-GB" sz="2800" dirty="0">
              <a:ea typeface="+mn-ea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GB" sz="2800" i="1" u="sng" dirty="0">
              <a:ea typeface="+mn-ea"/>
            </a:endParaRPr>
          </a:p>
        </p:txBody>
      </p:sp>
      <p:pic>
        <p:nvPicPr>
          <p:cNvPr id="7171" name="Picture 2" descr="pic000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1080119"/>
          </a:xfrm>
        </p:spPr>
        <p:txBody>
          <a:bodyPr/>
          <a:lstStyle/>
          <a:p>
            <a:pPr eaLnBrk="1" hangingPunct="1"/>
            <a:r>
              <a:rPr lang="en-GB" sz="3600" b="1" u="sng" dirty="0">
                <a:latin typeface="Calibri" pitchFamily="34" charset="0"/>
              </a:rPr>
              <a:t>Other Key Individuals</a:t>
            </a:r>
            <a:endParaRPr lang="en-GB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180533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endParaRPr lang="en-GB" sz="2800" dirty="0">
              <a:ea typeface="+mn-ea"/>
            </a:endParaRPr>
          </a:p>
          <a:p>
            <a:r>
              <a:rPr lang="en-GB" sz="2800" dirty="0">
                <a:ea typeface="ＭＳ Ｐゴシック"/>
              </a:rPr>
              <a:t>Mrs Ailsa Slavin - Principal Teacher, LSR</a:t>
            </a:r>
            <a:endParaRPr lang="en-GB" sz="2800" dirty="0">
              <a:ea typeface="ＭＳ Ｐゴシック"/>
              <a:cs typeface="Calibri"/>
            </a:endParaRPr>
          </a:p>
          <a:p>
            <a:r>
              <a:rPr lang="en-GB" sz="2800" dirty="0"/>
              <a:t>Mrs Michele Stevenson – Principal Teacher, ELR</a:t>
            </a:r>
          </a:p>
          <a:p>
            <a:r>
              <a:rPr lang="en-GB" sz="2800" dirty="0">
                <a:ea typeface="ＭＳ Ｐゴシック"/>
              </a:rPr>
              <a:t>Ms Natalie Hendrie – Principal Teacher, DYW</a:t>
            </a:r>
            <a:endParaRPr lang="en-GB" sz="2800" dirty="0">
              <a:ea typeface="ＭＳ Ｐゴシック"/>
              <a:cs typeface="Calibri"/>
            </a:endParaRPr>
          </a:p>
          <a:p>
            <a:r>
              <a:rPr lang="en-GB" sz="2800" dirty="0">
                <a:ea typeface="ＭＳ Ｐゴシック"/>
                <a:cs typeface="Calibri"/>
              </a:rPr>
              <a:t>Mr Cameron Carey – Principal Teacher, Pathways</a:t>
            </a:r>
            <a:endParaRPr lang="en-GB" sz="2800" dirty="0">
              <a:ea typeface="ＭＳ Ｐゴシック"/>
            </a:endParaRPr>
          </a:p>
          <a:p>
            <a:r>
              <a:rPr lang="en-GB" sz="2800" dirty="0">
                <a:ea typeface="ＭＳ Ｐゴシック"/>
              </a:rPr>
              <a:t>Parents/Carers, family and friends</a:t>
            </a:r>
            <a:endParaRPr lang="en-GB" sz="2800" dirty="0">
              <a:ea typeface="ＭＳ Ｐゴシック"/>
              <a:cs typeface="Calibri"/>
            </a:endParaRPr>
          </a:p>
          <a:p>
            <a:pPr eaLnBrk="1" hangingPunct="1">
              <a:buFont typeface="Arial" charset="0"/>
              <a:buNone/>
              <a:defRPr/>
            </a:pPr>
            <a:endParaRPr lang="en-GB" sz="2800" dirty="0">
              <a:ea typeface="+mn-ea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GB" sz="2800" i="1" u="sng" dirty="0">
              <a:ea typeface="+mn-ea"/>
            </a:endParaRPr>
          </a:p>
        </p:txBody>
      </p:sp>
      <p:pic>
        <p:nvPicPr>
          <p:cNvPr id="7171" name="Picture 2" descr="pic000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545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>
          <a:xfrm>
            <a:off x="457200" y="785812"/>
            <a:ext cx="8229600" cy="1491059"/>
          </a:xfrm>
        </p:spPr>
        <p:txBody>
          <a:bodyPr/>
          <a:lstStyle/>
          <a:p>
            <a:pPr eaLnBrk="1" hangingPunct="1"/>
            <a:r>
              <a:rPr lang="en-GB" sz="3600" b="1" u="sng" dirty="0"/>
              <a:t>Careers Advisers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2276871"/>
            <a:ext cx="8024192" cy="4223942"/>
          </a:xfrm>
        </p:spPr>
        <p:txBody>
          <a:bodyPr/>
          <a:lstStyle/>
          <a:p>
            <a:pPr>
              <a:buNone/>
            </a:pPr>
            <a:r>
              <a:rPr lang="en-GB" sz="2800" b="1" dirty="0">
                <a:latin typeface="Calibri"/>
                <a:ea typeface="ＭＳ Ｐゴシック"/>
                <a:cs typeface="Calibri"/>
              </a:rPr>
              <a:t>Ms Sandra Fleming </a:t>
            </a:r>
            <a:r>
              <a:rPr lang="en-GB" sz="2800" dirty="0">
                <a:latin typeface="Calibri"/>
                <a:ea typeface="ＭＳ Ｐゴシック"/>
                <a:cs typeface="Calibri"/>
              </a:rPr>
              <a:t>and </a:t>
            </a:r>
            <a:r>
              <a:rPr lang="en-GB" sz="2800" b="1" dirty="0">
                <a:latin typeface="Calibri"/>
                <a:ea typeface="ＭＳ Ｐゴシック"/>
                <a:cs typeface="Calibri"/>
              </a:rPr>
              <a:t>Ms </a:t>
            </a:r>
            <a:r>
              <a:rPr lang="en-GB" sz="2800" b="1" dirty="0" smtClean="0">
                <a:latin typeface="Calibri"/>
                <a:ea typeface="ＭＳ Ｐゴシック"/>
                <a:cs typeface="Calibri"/>
              </a:rPr>
              <a:t>Neve Collins</a:t>
            </a:r>
            <a:endParaRPr lang="en-GB" sz="2800" b="1" dirty="0">
              <a:latin typeface="Calibri" pitchFamily="34" charset="0"/>
            </a:endParaRPr>
          </a:p>
          <a:p>
            <a:pPr>
              <a:buNone/>
            </a:pPr>
            <a:r>
              <a:rPr lang="en-GB" sz="2800" dirty="0">
                <a:latin typeface="Calibri" pitchFamily="34" charset="0"/>
              </a:rPr>
              <a:t>Skills Development Scotland Centre</a:t>
            </a:r>
          </a:p>
          <a:p>
            <a:pPr>
              <a:buNone/>
            </a:pPr>
            <a:r>
              <a:rPr lang="en-GB" sz="2800" dirty="0">
                <a:latin typeface="Calibri" pitchFamily="34" charset="0"/>
              </a:rPr>
              <a:t>New College Lanarkshire</a:t>
            </a:r>
          </a:p>
          <a:p>
            <a:pPr>
              <a:buNone/>
            </a:pPr>
            <a:r>
              <a:rPr lang="en-GB" sz="2800" dirty="0">
                <a:latin typeface="Calibri"/>
                <a:ea typeface="ＭＳ Ｐゴシック"/>
                <a:cs typeface="Calibri"/>
              </a:rPr>
              <a:t>Kirkintilloch Campus</a:t>
            </a:r>
          </a:p>
          <a:p>
            <a:pPr>
              <a:buNone/>
            </a:pPr>
            <a:r>
              <a:rPr lang="en-GB" sz="2800" dirty="0">
                <a:latin typeface="Calibri" pitchFamily="34" charset="0"/>
              </a:rPr>
              <a:t>50 Southbank Road</a:t>
            </a:r>
          </a:p>
          <a:p>
            <a:pPr>
              <a:buNone/>
            </a:pPr>
            <a:r>
              <a:rPr lang="en-GB" sz="2800" dirty="0">
                <a:latin typeface="Calibri"/>
                <a:ea typeface="ＭＳ Ｐゴシック"/>
                <a:cs typeface="Calibri"/>
              </a:rPr>
              <a:t>Kirkintilloch</a:t>
            </a:r>
          </a:p>
          <a:p>
            <a:pPr>
              <a:buNone/>
            </a:pPr>
            <a:r>
              <a:rPr lang="en-GB" sz="2800" dirty="0">
                <a:latin typeface="Calibri" pitchFamily="34" charset="0"/>
              </a:rPr>
              <a:t>G66 1NH </a:t>
            </a:r>
          </a:p>
          <a:p>
            <a:pPr>
              <a:buNone/>
            </a:pPr>
            <a:r>
              <a:rPr lang="en-GB" sz="2800" dirty="0">
                <a:latin typeface="Calibri" pitchFamily="34" charset="0"/>
              </a:rPr>
              <a:t>Tel: 0141 777 5860 </a:t>
            </a:r>
          </a:p>
          <a:p>
            <a:pPr eaLnBrk="1" hangingPunct="1">
              <a:buFont typeface="Arial" charset="0"/>
              <a:buNone/>
              <a:defRPr/>
            </a:pPr>
            <a:endParaRPr lang="en-GB" sz="2800" dirty="0">
              <a:ea typeface="+mn-ea"/>
            </a:endParaRPr>
          </a:p>
          <a:p>
            <a:pPr algn="ctr" eaLnBrk="1" hangingPunct="1">
              <a:buFont typeface="Arial" charset="0"/>
              <a:buNone/>
              <a:defRPr/>
            </a:pPr>
            <a:r>
              <a:rPr lang="en-GB" sz="2800" dirty="0">
                <a:ea typeface="+mn-ea"/>
              </a:rPr>
              <a:t>	</a:t>
            </a:r>
            <a:endParaRPr lang="en-GB" sz="3600" i="1" dirty="0">
              <a:ea typeface="+mn-ea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GB" sz="3600" i="1" u="sng" dirty="0">
              <a:ea typeface="+mn-ea"/>
            </a:endParaRPr>
          </a:p>
        </p:txBody>
      </p:sp>
      <p:pic>
        <p:nvPicPr>
          <p:cNvPr id="7171" name="Picture 2" descr="pic000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>
          <a:xfrm>
            <a:off x="457200" y="785812"/>
            <a:ext cx="8229600" cy="1347043"/>
          </a:xfrm>
        </p:spPr>
        <p:txBody>
          <a:bodyPr/>
          <a:lstStyle/>
          <a:p>
            <a:pPr eaLnBrk="1" hangingPunct="1"/>
            <a:r>
              <a:rPr lang="en-GB" sz="3600" b="1" u="sng" dirty="0"/>
              <a:t>Online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6871"/>
            <a:ext cx="8229600" cy="4223941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en-GB" sz="2800" b="1" dirty="0"/>
              <a:t>Some websites to assist with careers research:</a:t>
            </a:r>
            <a:endParaRPr lang="en-GB" sz="2800" dirty="0"/>
          </a:p>
          <a:p>
            <a:r>
              <a:rPr lang="en-GB" sz="2800" u="sng" dirty="0">
                <a:hlinkClick r:id="rId3"/>
              </a:rPr>
              <a:t>www.skillsdevelopmentscotland.co.uk</a:t>
            </a:r>
            <a:endParaRPr lang="en-GB" sz="2800" dirty="0"/>
          </a:p>
          <a:p>
            <a:r>
              <a:rPr lang="en-GB" sz="2800" u="sng" dirty="0">
                <a:hlinkClick r:id="rId4"/>
              </a:rPr>
              <a:t>www.myworldofwork.co.uk</a:t>
            </a:r>
            <a:endParaRPr lang="en-GB" sz="2800" dirty="0"/>
          </a:p>
          <a:p>
            <a:r>
              <a:rPr lang="en-GB" sz="2800" u="sng" dirty="0">
                <a:hlinkClick r:id="rId5"/>
              </a:rPr>
              <a:t>www.planitplus.net</a:t>
            </a:r>
            <a:endParaRPr lang="en-GB" sz="2800" dirty="0"/>
          </a:p>
          <a:p>
            <a:r>
              <a:rPr lang="en-GB" sz="2800" u="sng" dirty="0">
                <a:hlinkClick r:id="rId6"/>
              </a:rPr>
              <a:t>www.prospects.ac.uk</a:t>
            </a:r>
            <a:endParaRPr lang="en-GB" sz="2800" dirty="0"/>
          </a:p>
          <a:p>
            <a:r>
              <a:rPr lang="en-GB" sz="2800" u="sng" dirty="0">
                <a:hlinkClick r:id="rId7"/>
              </a:rPr>
              <a:t>www.ucas.com </a:t>
            </a:r>
            <a:r>
              <a:rPr lang="en-GB" sz="2800" dirty="0">
                <a:ea typeface="+mn-ea"/>
              </a:rPr>
              <a:t>	</a:t>
            </a:r>
            <a:endParaRPr lang="en-GB" sz="3600" i="1" dirty="0">
              <a:ea typeface="+mn-ea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GB" sz="3600" i="1" u="sng" dirty="0">
              <a:ea typeface="+mn-ea"/>
            </a:endParaRPr>
          </a:p>
        </p:txBody>
      </p:sp>
      <p:pic>
        <p:nvPicPr>
          <p:cNvPr id="7171" name="Picture 2" descr="pic0004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https://euc-powerpoint.officeapps.live.com/pods/GetClipboardImage.ashx?Id=0cb30e8f-5c0c-45a0-b815-645bdab4029c&amp;DC=GEU4&amp;pkey=94798bea-63de-4e2c-b8d3-4c467bbbd636&amp;wdwaccluster=GEU4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99696"/>
            <a:ext cx="7812360" cy="68317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Tw Cen MT" panose="020B0602020104020603" pitchFamily="34" charset="0"/>
              </a:rPr>
              <a:t>Mr Carey/Ms Hendrie, PT </a:t>
            </a:r>
            <a:r>
              <a:rPr lang="en-GB" b="1" dirty="0">
                <a:latin typeface="Tw Cen MT" panose="020B0602020104020603" pitchFamily="34" charset="0"/>
              </a:rPr>
              <a:t>DYW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6164" y="868623"/>
            <a:ext cx="88316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w Cen MT" panose="020B0602020104020603" pitchFamily="34" charset="0"/>
                <a:cs typeface="Leelawadee UI Semilight" panose="020B0402040204020203" pitchFamily="34" charset="-34"/>
              </a:rPr>
              <a:t>My Role</a:t>
            </a:r>
          </a:p>
          <a:p>
            <a:pPr algn="ctr"/>
            <a:endParaRPr lang="en-GB" sz="2800" b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w Cen MT" panose="020B0602020104020603" pitchFamily="34" charset="0"/>
              <a:cs typeface="Leelawadee UI Semilight" panose="020B0402040204020203" pitchFamily="3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effectLst/>
                <a:latin typeface="Tw Cen MT" panose="020B0602020104020603" pitchFamily="34" charset="0"/>
                <a:cs typeface="Leelawadee UI Semilight" panose="020B0402040204020203" pitchFamily="34" charset="-34"/>
              </a:rPr>
              <a:t>Promoting Career Education across the curriculum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>
              <a:effectLst/>
              <a:latin typeface="Tw Cen MT" panose="020B0602020104020603" pitchFamily="34" charset="0"/>
              <a:cs typeface="Leelawadee UI Semilight" panose="020B04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effectLst/>
              <a:latin typeface="Tw Cen MT" panose="020B0602020104020603" pitchFamily="34" charset="0"/>
              <a:cs typeface="Leelawadee UI Semilight" panose="020B0402040204020203" pitchFamily="34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335" y="99098"/>
            <a:ext cx="1059530" cy="1067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713" t="8000" r="18500" b="5901"/>
          <a:stretch/>
        </p:blipFill>
        <p:spPr>
          <a:xfrm>
            <a:off x="4572000" y="2420887"/>
            <a:ext cx="4597043" cy="4406063"/>
          </a:xfrm>
          <a:prstGeom prst="ellipse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677" y="2564904"/>
            <a:ext cx="46118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>
              <a:effectLst/>
              <a:latin typeface="Tw Cen MT" panose="020B0602020104020603" pitchFamily="34" charset="0"/>
              <a:cs typeface="Leelawadee UI Semilight" panose="020B0402040204020203" pitchFamily="3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effectLst/>
                <a:latin typeface="Tw Cen MT" panose="020B0602020104020603" pitchFamily="34" charset="0"/>
                <a:cs typeface="Leelawadee UI Semilight" panose="020B0402040204020203" pitchFamily="34" charset="-34"/>
              </a:rPr>
              <a:t>Organising and facilitating work 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>
              <a:effectLst/>
              <a:latin typeface="Tw Cen MT" panose="020B0602020104020603" pitchFamily="34" charset="0"/>
              <a:cs typeface="Leelawadee UI Semilight" panose="020B0402040204020203" pitchFamily="3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effectLst/>
                <a:latin typeface="Tw Cen MT" panose="020B0602020104020603" pitchFamily="34" charset="0"/>
                <a:cs typeface="Leelawadee UI Semilight" panose="020B0402040204020203" pitchFamily="34" charset="-34"/>
              </a:rPr>
              <a:t>Promoting helpful career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effectLst/>
              <a:latin typeface="Tw Cen MT" panose="020B0602020104020603" pitchFamily="34" charset="0"/>
              <a:cs typeface="Leelawadee UI Semilight" panose="020B04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4739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8535</TotalTime>
  <Words>1155</Words>
  <Application>Microsoft Office PowerPoint</Application>
  <PresentationFormat>On-screen Show (4:3)</PresentationFormat>
  <Paragraphs>263</Paragraphs>
  <Slides>40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ＭＳ Ｐゴシック</vt:lpstr>
      <vt:lpstr>Arial</vt:lpstr>
      <vt:lpstr>Arial Black</vt:lpstr>
      <vt:lpstr>Calibri</vt:lpstr>
      <vt:lpstr>Courier New</vt:lpstr>
      <vt:lpstr>Courier New,monospace</vt:lpstr>
      <vt:lpstr>Leelawadee UI Semilight</vt:lpstr>
      <vt:lpstr>Tw Cen MT</vt:lpstr>
      <vt:lpstr>Wingdings</vt:lpstr>
      <vt:lpstr>Office Theme</vt:lpstr>
      <vt:lpstr>PowerPoint Presentation</vt:lpstr>
      <vt:lpstr>  </vt:lpstr>
      <vt:lpstr>  </vt:lpstr>
      <vt:lpstr>Important Decision &amp; Support</vt:lpstr>
      <vt:lpstr>Guidance Team</vt:lpstr>
      <vt:lpstr>Other Key Individuals</vt:lpstr>
      <vt:lpstr>Careers Advisers</vt:lpstr>
      <vt:lpstr>Online Support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Curriculum for Excellence:  a two phase model</vt:lpstr>
      <vt:lpstr>Context - The story so far…</vt:lpstr>
      <vt:lpstr>The Eight Curricular Areas</vt:lpstr>
      <vt:lpstr>Progression from the BGE to the Senior Phase</vt:lpstr>
      <vt:lpstr> Relationship between BGE and Qualification Levels </vt:lpstr>
      <vt:lpstr>Progression</vt:lpstr>
      <vt:lpstr>S2 – S3 Options Choice</vt:lpstr>
      <vt:lpstr>Preparation for Choice</vt:lpstr>
      <vt:lpstr>Preparation for Choice</vt:lpstr>
      <vt:lpstr>PowerPoint Presentation</vt:lpstr>
      <vt:lpstr>PowerPoint Presentation</vt:lpstr>
      <vt:lpstr>PowerPoint Presentation</vt:lpstr>
      <vt:lpstr>PowerPoint Presentation</vt:lpstr>
      <vt:lpstr>Good reasons to choose a subject</vt:lpstr>
      <vt:lpstr>Poor reasons to choose a subject</vt:lpstr>
      <vt:lpstr>Completing the option form</vt:lpstr>
      <vt:lpstr>1. Accessing the form</vt:lpstr>
      <vt:lpstr>2. Completing the form</vt:lpstr>
      <vt:lpstr>2. Completing the form</vt:lpstr>
      <vt:lpstr>2. Completing the form</vt:lpstr>
      <vt:lpstr>The form can be accessed on the school website for an overview of the choices available.</vt:lpstr>
      <vt:lpstr>PowerPoint Presentation</vt:lpstr>
      <vt:lpstr>Questions</vt:lpstr>
      <vt:lpstr>  </vt:lpstr>
    </vt:vector>
  </TitlesOfParts>
  <Company>RM plc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027mpearce</dc:creator>
  <cp:lastModifiedBy>027MCampbell</cp:lastModifiedBy>
  <cp:revision>510</cp:revision>
  <cp:lastPrinted>2022-01-31T15:52:04Z</cp:lastPrinted>
  <dcterms:created xsi:type="dcterms:W3CDTF">2011-11-14T17:15:27Z</dcterms:created>
  <dcterms:modified xsi:type="dcterms:W3CDTF">2026-02-12T15:40:36Z</dcterms:modified>
</cp:coreProperties>
</file>