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468" r:id="rId2"/>
    <p:sldId id="469" r:id="rId3"/>
    <p:sldId id="261" r:id="rId4"/>
    <p:sldId id="455" r:id="rId5"/>
    <p:sldId id="461" r:id="rId6"/>
    <p:sldId id="269" r:id="rId7"/>
    <p:sldId id="465" r:id="rId8"/>
    <p:sldId id="262" r:id="rId9"/>
    <p:sldId id="260" r:id="rId10"/>
    <p:sldId id="288" r:id="rId11"/>
    <p:sldId id="289" r:id="rId12"/>
  </p:sldIdLst>
  <p:sldSz cx="12192000" cy="6858000"/>
  <p:notesSz cx="6669088" cy="97758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962" autoAdjust="0"/>
  </p:normalViewPr>
  <p:slideViewPr>
    <p:cSldViewPr snapToGrid="0">
      <p:cViewPr>
        <p:scale>
          <a:sx n="88" d="100"/>
          <a:sy n="88" d="100"/>
        </p:scale>
        <p:origin x="792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AEE32D-BB32-4A61-94B3-8821E7CA8B2A}" type="doc">
      <dgm:prSet loTypeId="urn:microsoft.com/office/officeart/2005/8/layout/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9C66A83-6C88-4636-BA75-14B139753171}">
      <dgm:prSet/>
      <dgm:spPr/>
      <dgm:t>
        <a:bodyPr/>
        <a:lstStyle/>
        <a:p>
          <a:r>
            <a:rPr lang="en-GB" dirty="0"/>
            <a:t>1. Overview of Monitoring &amp; Tracking</a:t>
          </a:r>
          <a:endParaRPr lang="en-US" dirty="0"/>
        </a:p>
      </dgm:t>
    </dgm:pt>
    <dgm:pt modelId="{DDFB95B0-1866-434A-838B-34A3CE860E68}" type="parTrans" cxnId="{8FB87DB0-8F2B-42A6-8603-4A2245C1F3F7}">
      <dgm:prSet/>
      <dgm:spPr/>
      <dgm:t>
        <a:bodyPr/>
        <a:lstStyle/>
        <a:p>
          <a:endParaRPr lang="en-US"/>
        </a:p>
      </dgm:t>
    </dgm:pt>
    <dgm:pt modelId="{B18328BA-64AD-429C-B6FE-2FACCB5B73EB}" type="sibTrans" cxnId="{8FB87DB0-8F2B-42A6-8603-4A2245C1F3F7}">
      <dgm:prSet/>
      <dgm:spPr/>
      <dgm:t>
        <a:bodyPr/>
        <a:lstStyle/>
        <a:p>
          <a:endParaRPr lang="en-US"/>
        </a:p>
      </dgm:t>
    </dgm:pt>
    <dgm:pt modelId="{105E7060-6184-4436-A3F6-AAEF5A72CE68}">
      <dgm:prSet/>
      <dgm:spPr/>
      <dgm:t>
        <a:bodyPr/>
        <a:lstStyle/>
        <a:p>
          <a:r>
            <a:rPr lang="en-GB" dirty="0"/>
            <a:t>2. What do the Ratings mean?</a:t>
          </a:r>
          <a:endParaRPr lang="en-US" dirty="0"/>
        </a:p>
      </dgm:t>
    </dgm:pt>
    <dgm:pt modelId="{284E7270-1FC3-4CD9-B19E-3675B3E2063F}" type="parTrans" cxnId="{BC59E75E-8818-47E4-BDC5-2BCC991A0F85}">
      <dgm:prSet/>
      <dgm:spPr/>
      <dgm:t>
        <a:bodyPr/>
        <a:lstStyle/>
        <a:p>
          <a:endParaRPr lang="en-US"/>
        </a:p>
      </dgm:t>
    </dgm:pt>
    <dgm:pt modelId="{FF738113-AFDF-43C1-8539-6241FBEE3C9B}" type="sibTrans" cxnId="{BC59E75E-8818-47E4-BDC5-2BCC991A0F85}">
      <dgm:prSet/>
      <dgm:spPr/>
      <dgm:t>
        <a:bodyPr/>
        <a:lstStyle/>
        <a:p>
          <a:endParaRPr lang="en-US"/>
        </a:p>
      </dgm:t>
    </dgm:pt>
    <dgm:pt modelId="{589F3597-7187-482E-9419-2049BF1537F0}">
      <dgm:prSet/>
      <dgm:spPr/>
      <dgm:t>
        <a:bodyPr/>
        <a:lstStyle/>
        <a:p>
          <a:r>
            <a:rPr lang="en-GB"/>
            <a:t>3. Learner Conversations</a:t>
          </a:r>
          <a:endParaRPr lang="en-US" dirty="0"/>
        </a:p>
      </dgm:t>
    </dgm:pt>
    <dgm:pt modelId="{987B8E43-2C2C-4AE7-8AB9-6B4B897EFAEF}" type="parTrans" cxnId="{891ECA52-8DAD-4633-A879-68D800038C6F}">
      <dgm:prSet/>
      <dgm:spPr/>
      <dgm:t>
        <a:bodyPr/>
        <a:lstStyle/>
        <a:p>
          <a:endParaRPr lang="en-GB"/>
        </a:p>
      </dgm:t>
    </dgm:pt>
    <dgm:pt modelId="{BBBEB905-CC1C-416E-ADBD-7173CB2089B1}" type="sibTrans" cxnId="{891ECA52-8DAD-4633-A879-68D800038C6F}">
      <dgm:prSet/>
      <dgm:spPr/>
      <dgm:t>
        <a:bodyPr/>
        <a:lstStyle/>
        <a:p>
          <a:endParaRPr lang="en-GB"/>
        </a:p>
      </dgm:t>
    </dgm:pt>
    <dgm:pt modelId="{FD41B893-FAAD-4ADD-90D8-3D727168F90D}" type="pres">
      <dgm:prSet presAssocID="{ACAEE32D-BB32-4A61-94B3-8821E7CA8B2A}" presName="diagram" presStyleCnt="0">
        <dgm:presLayoutVars>
          <dgm:dir/>
          <dgm:resizeHandles val="exact"/>
        </dgm:presLayoutVars>
      </dgm:prSet>
      <dgm:spPr/>
    </dgm:pt>
    <dgm:pt modelId="{A95C1B79-2F4B-4C3B-8D3C-0F4FC1AABC44}" type="pres">
      <dgm:prSet presAssocID="{19C66A83-6C88-4636-BA75-14B139753171}" presName="node" presStyleLbl="node1" presStyleIdx="0" presStyleCnt="3">
        <dgm:presLayoutVars>
          <dgm:bulletEnabled val="1"/>
        </dgm:presLayoutVars>
      </dgm:prSet>
      <dgm:spPr/>
    </dgm:pt>
    <dgm:pt modelId="{A1B925CF-BB2A-420C-9668-07EC8B118035}" type="pres">
      <dgm:prSet presAssocID="{B18328BA-64AD-429C-B6FE-2FACCB5B73EB}" presName="sibTrans" presStyleLbl="sibTrans2D1" presStyleIdx="0" presStyleCnt="2"/>
      <dgm:spPr/>
    </dgm:pt>
    <dgm:pt modelId="{EC9ED3D4-C286-4F20-8F20-6CE19C8C7D92}" type="pres">
      <dgm:prSet presAssocID="{B18328BA-64AD-429C-B6FE-2FACCB5B73EB}" presName="connectorText" presStyleLbl="sibTrans2D1" presStyleIdx="0" presStyleCnt="2"/>
      <dgm:spPr/>
    </dgm:pt>
    <dgm:pt modelId="{04B0E3DF-B1EA-45E7-8F3A-70E2A36140C6}" type="pres">
      <dgm:prSet presAssocID="{105E7060-6184-4436-A3F6-AAEF5A72CE68}" presName="node" presStyleLbl="node1" presStyleIdx="1" presStyleCnt="3">
        <dgm:presLayoutVars>
          <dgm:bulletEnabled val="1"/>
        </dgm:presLayoutVars>
      </dgm:prSet>
      <dgm:spPr/>
    </dgm:pt>
    <dgm:pt modelId="{F252DE68-2734-4811-9EAB-2E8ADF4FBD3B}" type="pres">
      <dgm:prSet presAssocID="{FF738113-AFDF-43C1-8539-6241FBEE3C9B}" presName="sibTrans" presStyleLbl="sibTrans2D1" presStyleIdx="1" presStyleCnt="2"/>
      <dgm:spPr/>
    </dgm:pt>
    <dgm:pt modelId="{6C383556-245E-4C3E-AD08-155BE5667733}" type="pres">
      <dgm:prSet presAssocID="{FF738113-AFDF-43C1-8539-6241FBEE3C9B}" presName="connectorText" presStyleLbl="sibTrans2D1" presStyleIdx="1" presStyleCnt="2"/>
      <dgm:spPr/>
    </dgm:pt>
    <dgm:pt modelId="{EDA66682-A667-4C2E-B77C-BB81FFE0117E}" type="pres">
      <dgm:prSet presAssocID="{589F3597-7187-482E-9419-2049BF1537F0}" presName="node" presStyleLbl="node1" presStyleIdx="2" presStyleCnt="3">
        <dgm:presLayoutVars>
          <dgm:bulletEnabled val="1"/>
        </dgm:presLayoutVars>
      </dgm:prSet>
      <dgm:spPr/>
    </dgm:pt>
  </dgm:ptLst>
  <dgm:cxnLst>
    <dgm:cxn modelId="{A1744109-16B8-4BEA-AD72-18D77F4EEF90}" type="presOf" srcId="{B18328BA-64AD-429C-B6FE-2FACCB5B73EB}" destId="{EC9ED3D4-C286-4F20-8F20-6CE19C8C7D92}" srcOrd="1" destOrd="0" presId="urn:microsoft.com/office/officeart/2005/8/layout/process5"/>
    <dgm:cxn modelId="{C09FC50D-1CCE-48A6-BD8C-A198D8BA660E}" type="presOf" srcId="{B18328BA-64AD-429C-B6FE-2FACCB5B73EB}" destId="{A1B925CF-BB2A-420C-9668-07EC8B118035}" srcOrd="0" destOrd="0" presId="urn:microsoft.com/office/officeart/2005/8/layout/process5"/>
    <dgm:cxn modelId="{43FCE037-36B8-4623-94B0-7ECA2F8F6711}" type="presOf" srcId="{FF738113-AFDF-43C1-8539-6241FBEE3C9B}" destId="{F252DE68-2734-4811-9EAB-2E8ADF4FBD3B}" srcOrd="0" destOrd="0" presId="urn:microsoft.com/office/officeart/2005/8/layout/process5"/>
    <dgm:cxn modelId="{BC59E75E-8818-47E4-BDC5-2BCC991A0F85}" srcId="{ACAEE32D-BB32-4A61-94B3-8821E7CA8B2A}" destId="{105E7060-6184-4436-A3F6-AAEF5A72CE68}" srcOrd="1" destOrd="0" parTransId="{284E7270-1FC3-4CD9-B19E-3675B3E2063F}" sibTransId="{FF738113-AFDF-43C1-8539-6241FBEE3C9B}"/>
    <dgm:cxn modelId="{891ECA52-8DAD-4633-A879-68D800038C6F}" srcId="{ACAEE32D-BB32-4A61-94B3-8821E7CA8B2A}" destId="{589F3597-7187-482E-9419-2049BF1537F0}" srcOrd="2" destOrd="0" parTransId="{987B8E43-2C2C-4AE7-8AB9-6B4B897EFAEF}" sibTransId="{BBBEB905-CC1C-416E-ADBD-7173CB2089B1}"/>
    <dgm:cxn modelId="{5400D754-491B-4B4B-A38F-C19345776392}" type="presOf" srcId="{ACAEE32D-BB32-4A61-94B3-8821E7CA8B2A}" destId="{FD41B893-FAAD-4ADD-90D8-3D727168F90D}" srcOrd="0" destOrd="0" presId="urn:microsoft.com/office/officeart/2005/8/layout/process5"/>
    <dgm:cxn modelId="{7E3C297A-AB05-4CE2-9600-0570287DDAF0}" type="presOf" srcId="{19C66A83-6C88-4636-BA75-14B139753171}" destId="{A95C1B79-2F4B-4C3B-8D3C-0F4FC1AABC44}" srcOrd="0" destOrd="0" presId="urn:microsoft.com/office/officeart/2005/8/layout/process5"/>
    <dgm:cxn modelId="{A08693A5-F41F-427F-AEBB-9E25849977D6}" type="presOf" srcId="{FF738113-AFDF-43C1-8539-6241FBEE3C9B}" destId="{6C383556-245E-4C3E-AD08-155BE5667733}" srcOrd="1" destOrd="0" presId="urn:microsoft.com/office/officeart/2005/8/layout/process5"/>
    <dgm:cxn modelId="{8FB87DB0-8F2B-42A6-8603-4A2245C1F3F7}" srcId="{ACAEE32D-BB32-4A61-94B3-8821E7CA8B2A}" destId="{19C66A83-6C88-4636-BA75-14B139753171}" srcOrd="0" destOrd="0" parTransId="{DDFB95B0-1866-434A-838B-34A3CE860E68}" sibTransId="{B18328BA-64AD-429C-B6FE-2FACCB5B73EB}"/>
    <dgm:cxn modelId="{2322B1B3-54A9-4163-850F-C96DC1D6E5EE}" type="presOf" srcId="{105E7060-6184-4436-A3F6-AAEF5A72CE68}" destId="{04B0E3DF-B1EA-45E7-8F3A-70E2A36140C6}" srcOrd="0" destOrd="0" presId="urn:microsoft.com/office/officeart/2005/8/layout/process5"/>
    <dgm:cxn modelId="{DD04D6C9-83DC-4D29-9C9F-F907041063DA}" type="presOf" srcId="{589F3597-7187-482E-9419-2049BF1537F0}" destId="{EDA66682-A667-4C2E-B77C-BB81FFE0117E}" srcOrd="0" destOrd="0" presId="urn:microsoft.com/office/officeart/2005/8/layout/process5"/>
    <dgm:cxn modelId="{FB92E666-5D8D-40C7-9DF7-E579A6647E09}" type="presParOf" srcId="{FD41B893-FAAD-4ADD-90D8-3D727168F90D}" destId="{A95C1B79-2F4B-4C3B-8D3C-0F4FC1AABC44}" srcOrd="0" destOrd="0" presId="urn:microsoft.com/office/officeart/2005/8/layout/process5"/>
    <dgm:cxn modelId="{E5442EC4-F706-4FF9-B812-164C0257407A}" type="presParOf" srcId="{FD41B893-FAAD-4ADD-90D8-3D727168F90D}" destId="{A1B925CF-BB2A-420C-9668-07EC8B118035}" srcOrd="1" destOrd="0" presId="urn:microsoft.com/office/officeart/2005/8/layout/process5"/>
    <dgm:cxn modelId="{3797D311-ECF4-4CBF-9E18-5CD79EA27056}" type="presParOf" srcId="{A1B925CF-BB2A-420C-9668-07EC8B118035}" destId="{EC9ED3D4-C286-4F20-8F20-6CE19C8C7D92}" srcOrd="0" destOrd="0" presId="urn:microsoft.com/office/officeart/2005/8/layout/process5"/>
    <dgm:cxn modelId="{D1237E3F-5503-4C95-B665-A2F9BAF58A0C}" type="presParOf" srcId="{FD41B893-FAAD-4ADD-90D8-3D727168F90D}" destId="{04B0E3DF-B1EA-45E7-8F3A-70E2A36140C6}" srcOrd="2" destOrd="0" presId="urn:microsoft.com/office/officeart/2005/8/layout/process5"/>
    <dgm:cxn modelId="{3F32A327-0DD5-439F-97A3-90C041AEF5D5}" type="presParOf" srcId="{FD41B893-FAAD-4ADD-90D8-3D727168F90D}" destId="{F252DE68-2734-4811-9EAB-2E8ADF4FBD3B}" srcOrd="3" destOrd="0" presId="urn:microsoft.com/office/officeart/2005/8/layout/process5"/>
    <dgm:cxn modelId="{A87314EB-BD2C-49AC-BBD8-630D64FE272A}" type="presParOf" srcId="{F252DE68-2734-4811-9EAB-2E8ADF4FBD3B}" destId="{6C383556-245E-4C3E-AD08-155BE5667733}" srcOrd="0" destOrd="0" presId="urn:microsoft.com/office/officeart/2005/8/layout/process5"/>
    <dgm:cxn modelId="{758BD5B9-C0F8-4DC5-8FB2-83C6ACC42647}" type="presParOf" srcId="{FD41B893-FAAD-4ADD-90D8-3D727168F90D}" destId="{EDA66682-A667-4C2E-B77C-BB81FFE0117E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5C1B79-2F4B-4C3B-8D3C-0F4FC1AABC44}">
      <dsp:nvSpPr>
        <dsp:cNvPr id="0" name=""/>
        <dsp:cNvSpPr/>
      </dsp:nvSpPr>
      <dsp:spPr>
        <a:xfrm>
          <a:off x="10026" y="1276660"/>
          <a:ext cx="2996693" cy="17980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 dirty="0"/>
            <a:t>1. Overview of Monitoring &amp; Tracking</a:t>
          </a:r>
          <a:endParaRPr lang="en-US" sz="3400" kern="1200" dirty="0"/>
        </a:p>
      </dsp:txBody>
      <dsp:txXfrm>
        <a:off x="62688" y="1329322"/>
        <a:ext cx="2891369" cy="1692692"/>
      </dsp:txXfrm>
    </dsp:sp>
    <dsp:sp modelId="{A1B925CF-BB2A-420C-9668-07EC8B118035}">
      <dsp:nvSpPr>
        <dsp:cNvPr id="0" name=""/>
        <dsp:cNvSpPr/>
      </dsp:nvSpPr>
      <dsp:spPr>
        <a:xfrm>
          <a:off x="3270428" y="1804079"/>
          <a:ext cx="635298" cy="7431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3270428" y="1952715"/>
        <a:ext cx="444709" cy="445907"/>
      </dsp:txXfrm>
    </dsp:sp>
    <dsp:sp modelId="{04B0E3DF-B1EA-45E7-8F3A-70E2A36140C6}">
      <dsp:nvSpPr>
        <dsp:cNvPr id="0" name=""/>
        <dsp:cNvSpPr/>
      </dsp:nvSpPr>
      <dsp:spPr>
        <a:xfrm>
          <a:off x="4205396" y="1276660"/>
          <a:ext cx="2996693" cy="1798016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 dirty="0"/>
            <a:t>2. What do the Ratings mean?</a:t>
          </a:r>
          <a:endParaRPr lang="en-US" sz="3400" kern="1200" dirty="0"/>
        </a:p>
      </dsp:txBody>
      <dsp:txXfrm>
        <a:off x="4258058" y="1329322"/>
        <a:ext cx="2891369" cy="1692692"/>
      </dsp:txXfrm>
    </dsp:sp>
    <dsp:sp modelId="{F252DE68-2734-4811-9EAB-2E8ADF4FBD3B}">
      <dsp:nvSpPr>
        <dsp:cNvPr id="0" name=""/>
        <dsp:cNvSpPr/>
      </dsp:nvSpPr>
      <dsp:spPr>
        <a:xfrm>
          <a:off x="7465799" y="1804079"/>
          <a:ext cx="635298" cy="7431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7465799" y="1952715"/>
        <a:ext cx="444709" cy="445907"/>
      </dsp:txXfrm>
    </dsp:sp>
    <dsp:sp modelId="{EDA66682-A667-4C2E-B77C-BB81FFE0117E}">
      <dsp:nvSpPr>
        <dsp:cNvPr id="0" name=""/>
        <dsp:cNvSpPr/>
      </dsp:nvSpPr>
      <dsp:spPr>
        <a:xfrm>
          <a:off x="8400767" y="1276660"/>
          <a:ext cx="2996693" cy="1798016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/>
            <a:t>3. Learner Conversations</a:t>
          </a:r>
          <a:endParaRPr lang="en-US" sz="3400" kern="1200" dirty="0"/>
        </a:p>
      </dsp:txBody>
      <dsp:txXfrm>
        <a:off x="8453429" y="1329322"/>
        <a:ext cx="2891369" cy="16926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04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04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45568-5BA0-40EE-8875-629B67A6758B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85338"/>
            <a:ext cx="2889938" cy="490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285338"/>
            <a:ext cx="2889938" cy="490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5390-235F-4D3D-8CDA-37CF9547A1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289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04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04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C1456-6F02-4ADF-89D8-0FBFE722C74F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1222375"/>
            <a:ext cx="5862638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04616"/>
            <a:ext cx="5335270" cy="38492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85338"/>
            <a:ext cx="2889938" cy="490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285338"/>
            <a:ext cx="2889938" cy="490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71D40-36D4-4169-9FBE-8E19CC7B6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14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71D40-36D4-4169-9FBE-8E19CC7B690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679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71D40-36D4-4169-9FBE-8E19CC7B690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8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71D40-36D4-4169-9FBE-8E19CC7B690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633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71D40-36D4-4169-9FBE-8E19CC7B690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498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71D40-36D4-4169-9FBE-8E19CC7B690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319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9C603AC-080A-4F5D-88DE-A0B6A178BF72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569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Arial" panose="020B0604020202020204" pitchFamily="34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1EEB895-58F1-47F8-A3FF-F7AD9E0DA9AC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7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862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Arial" panose="020B0604020202020204" pitchFamily="34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9C603AC-080A-4F5D-88DE-A0B6A178BF72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837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71D40-36D4-4169-9FBE-8E19CC7B690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448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71D40-36D4-4169-9FBE-8E19CC7B690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493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F968C-1339-4A53-ADF9-1F9E9747F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DFADBB-818E-43F6-A2D7-EE99D6F10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D9381-016D-433B-97F4-6C5AD78AE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DE32-286D-4DEA-B152-BFE79F4CB455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045B0-134E-4EB9-8820-9172D142C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16BCB-71C8-4342-AB76-E2A4155FA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4DD6-7A2B-4091-9E63-D1D7B9163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921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3F01-73DB-47B0-A09A-7C4C0B197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90C915-FF1B-45A4-9D51-87D9C8435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894F2-F11D-4C27-9269-A562F219F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DE32-286D-4DEA-B152-BFE79F4CB455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25B8B6-049B-47C8-9847-ADD5B92D5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706EC-FBF5-4A52-895E-D6BDA9141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4DD6-7A2B-4091-9E63-D1D7B9163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731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1BCCE9-010A-4BC6-BD17-3138BBA3B4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56DCE5-9C1E-4F4F-A524-3E7C1FBF2A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3FC9-55F6-4A1B-B28C-5CE4AFD13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DE32-286D-4DEA-B152-BFE79F4CB455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15EFD-E9AD-4CED-B936-D0D9653B3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31E33-0437-486A-9A40-D7A5A50C5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4DD6-7A2B-4091-9E63-D1D7B9163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666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BA275-76F0-4D0C-84A1-F9408DCBE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F089-0258-4989-8E56-CEAAAAD34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28940-F6A7-4BB6-B90D-D4B5E850E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DE32-286D-4DEA-B152-BFE79F4CB455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CD341-C63E-49FC-BF24-B88B3E634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3B209-DE8E-4129-8811-6D3763EE8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4DD6-7A2B-4091-9E63-D1D7B9163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332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19532-7D2F-44D4-84A2-BAC5BBC5F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FD321-B04C-47C7-9A24-9C4B9406A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9AA0C-BE76-4015-8F8A-B6B82DCC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DE32-286D-4DEA-B152-BFE79F4CB455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88C1D-E36C-48E6-A24A-E058EEE9D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A83F8-3526-4988-B80E-B71991A82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4DD6-7A2B-4091-9E63-D1D7B9163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375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73711-20EA-4B85-B317-3C6A15969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72F2A-ED21-4EA7-904A-743769CD0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DC4BB6-9ABF-4DC5-90A3-85E105F78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A2F2D9-87A2-429C-9C30-900CB5158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DE32-286D-4DEA-B152-BFE79F4CB455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03DE0-ECF3-4014-A459-F93EA6F13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C101D-BE5A-47A1-876B-6C5B6927F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4DD6-7A2B-4091-9E63-D1D7B9163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50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E28F1-09F3-491B-AE28-9990A1118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C8051-1BBD-4A51-B4D7-CF71638BB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D0B20-EBE2-471A-B004-251E9DC7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4B80BF-842B-46BF-984E-6EEA884E36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3698D3-C0BD-4FBD-99CC-4391D0CC4D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FB7F2B-0433-45F2-AACE-ACA441E74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DE32-286D-4DEA-B152-BFE79F4CB455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AEEFB5-B18B-498F-90AF-5E83ED245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6CB9A5-624A-414B-8312-5F37FF646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4DD6-7A2B-4091-9E63-D1D7B9163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474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BC3D6-F537-471A-88D1-E9D686924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51003-C6BE-42F0-AA9F-D34131625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DE32-286D-4DEA-B152-BFE79F4CB455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013E3A-D064-4826-941C-72D66A4EA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407647-C650-4D87-864B-85BFE19F8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4DD6-7A2B-4091-9E63-D1D7B9163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495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56298C-B718-49DF-85AC-2F0F594F6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DE32-286D-4DEA-B152-BFE79F4CB455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7506E-9C63-4EE7-BA3D-03E04A31A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1072E-619A-4F39-89BF-A9D107699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4DD6-7A2B-4091-9E63-D1D7B9163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972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5EDD9-70FB-4046-A7B7-66253F079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11EE5-8516-4D96-9D06-AD384F3C0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CCFF1-8168-4693-8E54-91556D430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1571B5-98E0-44E6-819D-9B40A5127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DE32-286D-4DEA-B152-BFE79F4CB455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0D9B87-1796-40BB-BE18-035F3EA99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6F682-5F16-4084-A610-28F8D48C0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4DD6-7A2B-4091-9E63-D1D7B9163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13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D86F9-98F8-4012-B21F-01B71455E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A69D82-078E-43A1-829F-2C70E42EA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B73631-12E2-4537-A67E-793D3E230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2CAB19-FC88-40E4-9A59-C230C26CE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DE32-286D-4DEA-B152-BFE79F4CB455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B30AD8-0FFC-432C-898A-A9C335CF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060C28-BCF9-4FAC-B55B-6764F53E6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4DD6-7A2B-4091-9E63-D1D7B9163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526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489607-AF4D-4B2B-A0DC-E605F32B4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915FB-09E4-409B-A825-F23835E87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3A36A-584F-4A69-A4AC-F7A2757F94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DE32-286D-4DEA-B152-BFE79F4CB455}" type="datetimeFigureOut">
              <a:rPr lang="en-GB" smtClean="0"/>
              <a:t>05/10/2022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3E919-DE96-4834-82A0-DE2CA1DAA4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0E2E6-57C5-4986-A3DA-847538BAD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74DD6-7A2B-4091-9E63-D1D7B9163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9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.sv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hy Difficult Conversations Can Actually Be a Good Thing - YES! Magazine">
            <a:extLst>
              <a:ext uri="{FF2B5EF4-FFF2-40B4-BE49-F238E27FC236}">
                <a16:creationId xmlns:a16="http://schemas.microsoft.com/office/drawing/2014/main" id="{4C756C2A-3046-420B-888B-BF3809F8A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" r="23412" b="1200"/>
          <a:stretch/>
        </p:blipFill>
        <p:spPr bwMode="auto">
          <a:xfrm>
            <a:off x="2552287" y="-478"/>
            <a:ext cx="962927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C81E5A-4524-44C4-85F9-F29F975DD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310542"/>
            <a:ext cx="4415390" cy="22481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dirty="0"/>
              <a:t>BGE (S1-S3)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3EB2D7-1D48-4500-93D1-92D961EC607E}"/>
              </a:ext>
            </a:extLst>
          </p:cNvPr>
          <p:cNvSpPr txBox="1"/>
          <p:nvPr/>
        </p:nvSpPr>
        <p:spPr>
          <a:xfrm>
            <a:off x="341086" y="2974805"/>
            <a:ext cx="3669049" cy="11555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b="1" i="1" dirty="0"/>
              <a:t>M&amp;T &amp; Learner Conversations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4000" b="1" i="1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b="1" i="1" dirty="0" err="1"/>
              <a:t>Mr</a:t>
            </a:r>
            <a:r>
              <a:rPr lang="en-US" sz="4000" b="1" i="1" dirty="0"/>
              <a:t> Johnson</a:t>
            </a:r>
            <a:endParaRPr lang="en-US" sz="4000" b="1" dirty="0"/>
          </a:p>
        </p:txBody>
      </p:sp>
      <p:pic>
        <p:nvPicPr>
          <p:cNvPr id="9" name="BGE Overview of terms PSE 1">
            <a:hlinkClick r:id="" action="ppaction://media"/>
            <a:extLst>
              <a:ext uri="{FF2B5EF4-FFF2-40B4-BE49-F238E27FC236}">
                <a16:creationId xmlns:a16="http://schemas.microsoft.com/office/drawing/2014/main" id="{474AE86C-BE02-702D-C11E-84904873AE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74" y="-1"/>
            <a:ext cx="12191148" cy="685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057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97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78A4E-8EC7-4122-B3C9-C21B0FB5A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73" y="575818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GB" sz="4600" b="1" dirty="0"/>
              <a:t>What is a Learner Conversation?</a:t>
            </a:r>
            <a:br>
              <a:rPr lang="en-GB" sz="4600" dirty="0"/>
            </a:br>
            <a:endParaRPr lang="en-GB" sz="4600" b="1" u="sng" dirty="0"/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CFDCF-1D77-4C30-A7E0-C02566436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2200" b="0" i="1" dirty="0">
                <a:effectLst/>
                <a:latin typeface="Segoe UI" panose="020B0502040204020203" pitchFamily="34" charset="0"/>
              </a:rPr>
              <a:t>A meaningful conversation between yourself and your teacher(s) about your;</a:t>
            </a:r>
          </a:p>
          <a:p>
            <a:pPr marL="0" indent="0">
              <a:buNone/>
            </a:pPr>
            <a:endParaRPr lang="en-GB" sz="2200" b="0" i="1" dirty="0">
              <a:effectLst/>
              <a:latin typeface="Segoe UI" panose="020B0502040204020203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200" i="1" dirty="0">
                <a:latin typeface="Segoe UI" panose="020B0502040204020203" pitchFamily="34" charset="0"/>
              </a:rPr>
              <a:t>S</a:t>
            </a:r>
            <a:r>
              <a:rPr lang="en-GB" sz="2200" b="0" i="1" dirty="0">
                <a:effectLst/>
                <a:latin typeface="Segoe UI" panose="020B0502040204020203" pitchFamily="34" charset="0"/>
              </a:rPr>
              <a:t>chool experience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200" i="1" dirty="0">
                <a:latin typeface="Segoe UI" panose="020B0502040204020203" pitchFamily="34" charset="0"/>
              </a:rPr>
              <a:t>S</a:t>
            </a:r>
            <a:r>
              <a:rPr lang="en-GB" sz="2200" b="0" i="1" dirty="0">
                <a:effectLst/>
                <a:latin typeface="Segoe UI" panose="020B0502040204020203" pitchFamily="34" charset="0"/>
              </a:rPr>
              <a:t>trengths and areas for improvement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200" i="1" dirty="0">
                <a:latin typeface="Segoe UI" panose="020B0502040204020203" pitchFamily="34" charset="0"/>
              </a:rPr>
              <a:t>P</a:t>
            </a:r>
            <a:r>
              <a:rPr lang="en-GB" sz="2200" b="0" i="1" dirty="0">
                <a:effectLst/>
                <a:latin typeface="Segoe UI" panose="020B0502040204020203" pitchFamily="34" charset="0"/>
              </a:rPr>
              <a:t>rogress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200" i="1" dirty="0">
                <a:latin typeface="Segoe UI" panose="020B0502040204020203" pitchFamily="34" charset="0"/>
              </a:rPr>
              <a:t>Career aspirations</a:t>
            </a:r>
          </a:p>
          <a:p>
            <a:pPr marL="457200" lvl="1" indent="0">
              <a:buNone/>
            </a:pPr>
            <a:endParaRPr lang="en-GB" sz="2200" dirty="0">
              <a:latin typeface="Segoe UI" panose="020B0502040204020203" pitchFamily="34" charset="0"/>
            </a:endParaRPr>
          </a:p>
          <a:p>
            <a:pPr marL="0" indent="0">
              <a:buNone/>
            </a:pPr>
            <a:r>
              <a:rPr lang="en-GB" sz="2200" b="1" i="0" dirty="0">
                <a:effectLst/>
                <a:latin typeface="Segoe UI" panose="020B0502040204020203" pitchFamily="34" charset="0"/>
              </a:rPr>
              <a:t>This will then help you to evaluate your own learning and plan your next steps to success</a:t>
            </a:r>
            <a:r>
              <a:rPr lang="en-GB" sz="2200" dirty="0">
                <a:latin typeface="Segoe UI" panose="020B0502040204020203" pitchFamily="34" charset="0"/>
              </a:rPr>
              <a:t>!</a:t>
            </a:r>
            <a:endParaRPr lang="en-GB" sz="2200" dirty="0"/>
          </a:p>
          <a:p>
            <a:endParaRPr lang="en-GB" sz="2200" dirty="0"/>
          </a:p>
          <a:p>
            <a:endParaRPr lang="en-GB" sz="2200" dirty="0"/>
          </a:p>
        </p:txBody>
      </p:sp>
      <p:pic>
        <p:nvPicPr>
          <p:cNvPr id="2050" name="Picture 2" descr="15,672 Students Talking Stock Vector Illustration and Royalty Free Students  Talking Clipart">
            <a:extLst>
              <a:ext uri="{FF2B5EF4-FFF2-40B4-BE49-F238E27FC236}">
                <a16:creationId xmlns:a16="http://schemas.microsoft.com/office/drawing/2014/main" id="{CD8BD620-F4B1-4BC8-B4C6-BD1D6DF84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2" b="-3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57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4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7DF0E-662F-45F1-BEB9-B96F4B994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5125" y="263525"/>
            <a:ext cx="716449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Learner Conversations</a:t>
            </a:r>
            <a:br>
              <a:rPr lang="en-US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b="1" u="sng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84" name="Picture 12" descr="Homeschool Goal Setting: The Fun Way | Time4Learning">
            <a:extLst>
              <a:ext uri="{FF2B5EF4-FFF2-40B4-BE49-F238E27FC236}">
                <a16:creationId xmlns:a16="http://schemas.microsoft.com/office/drawing/2014/main" id="{192E17C8-1C03-4465-B074-DF3E0C927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79908" y="3258458"/>
            <a:ext cx="4331072" cy="299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0FE1FF-9C7D-4BD8-85EF-4F1EA36E96A4}"/>
              </a:ext>
            </a:extLst>
          </p:cNvPr>
          <p:cNvSpPr txBox="1"/>
          <p:nvPr/>
        </p:nvSpPr>
        <p:spPr>
          <a:xfrm>
            <a:off x="4435962" y="1420258"/>
            <a:ext cx="7742819" cy="415436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What are your strengths/ what is going well?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What are your areas for improvement?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What are your targets before next monitoring and tracking?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If you were to </a:t>
            </a:r>
            <a:r>
              <a:rPr lang="en-US" sz="2500" dirty="0" err="1"/>
              <a:t>prioritise</a:t>
            </a:r>
            <a:r>
              <a:rPr lang="en-US" sz="2500" dirty="0"/>
              <a:t> </a:t>
            </a:r>
            <a:r>
              <a:rPr lang="en-US" sz="2500" u="sng" dirty="0"/>
              <a:t>3 targets</a:t>
            </a:r>
            <a:r>
              <a:rPr lang="en-US" sz="2500" dirty="0"/>
              <a:t>, what would they be?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What subjects might you take forward? </a:t>
            </a:r>
            <a:r>
              <a:rPr lang="en-US" sz="2500" u="sng" dirty="0"/>
              <a:t>Why?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What subjects are you considering dropping? </a:t>
            </a:r>
            <a:r>
              <a:rPr lang="en-US" sz="2500" u="sng" dirty="0"/>
              <a:t>Why?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500" u="sng" dirty="0"/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500" u="sng" dirty="0"/>
              <a:t>Valid reasons for selecting/ dropping subjects!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092511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7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hy Difficult Conversations Can Actually Be a Good Thing - YES! Magazine">
            <a:extLst>
              <a:ext uri="{FF2B5EF4-FFF2-40B4-BE49-F238E27FC236}">
                <a16:creationId xmlns:a16="http://schemas.microsoft.com/office/drawing/2014/main" id="{4C756C2A-3046-420B-888B-BF3809F8A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" r="23412" b="1200"/>
          <a:stretch/>
        </p:blipFill>
        <p:spPr bwMode="auto">
          <a:xfrm>
            <a:off x="2552287" y="-478"/>
            <a:ext cx="962927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C81E5A-4524-44C4-85F9-F29F975DD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310542"/>
            <a:ext cx="4415390" cy="22481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dirty="0"/>
              <a:t>BGE (S1-S3)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3EB2D7-1D48-4500-93D1-92D961EC607E}"/>
              </a:ext>
            </a:extLst>
          </p:cNvPr>
          <p:cNvSpPr txBox="1"/>
          <p:nvPr/>
        </p:nvSpPr>
        <p:spPr>
          <a:xfrm>
            <a:off x="341086" y="2974805"/>
            <a:ext cx="3669049" cy="11555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b="1" i="1" dirty="0"/>
              <a:t>M&amp;T &amp; Learner Conversations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4000" b="1" i="1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b="1" i="1" dirty="0" err="1"/>
              <a:t>Mr</a:t>
            </a:r>
            <a:r>
              <a:rPr lang="en-US" sz="4000" b="1" i="1" dirty="0"/>
              <a:t> Johnson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761423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3CF825-A05B-49D1-95CF-77D2EFB66F65}"/>
              </a:ext>
            </a:extLst>
          </p:cNvPr>
          <p:cNvSpPr txBox="1"/>
          <p:nvPr/>
        </p:nvSpPr>
        <p:spPr>
          <a:xfrm>
            <a:off x="344623" y="320675"/>
            <a:ext cx="114074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D19922F-AD68-4E94-85E8-0AA44A1B1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66EC516-5151-4B92-AB19-0DA489856E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2643271"/>
              </p:ext>
            </p:extLst>
          </p:nvPr>
        </p:nvGraphicFramePr>
        <p:xfrm>
          <a:off x="344624" y="1825625"/>
          <a:ext cx="114074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4" name="Rectangle 33" descr="Newspaper">
            <a:extLst>
              <a:ext uri="{FF2B5EF4-FFF2-40B4-BE49-F238E27FC236}">
                <a16:creationId xmlns:a16="http://schemas.microsoft.com/office/drawing/2014/main" id="{15ED45D5-1058-4ADC-B773-254784FE5569}"/>
              </a:ext>
            </a:extLst>
          </p:cNvPr>
          <p:cNvSpPr/>
          <p:nvPr/>
        </p:nvSpPr>
        <p:spPr>
          <a:xfrm>
            <a:off x="1423562" y="1300123"/>
            <a:ext cx="1485526" cy="1485526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Rectangle 34" descr="Help">
            <a:extLst>
              <a:ext uri="{FF2B5EF4-FFF2-40B4-BE49-F238E27FC236}">
                <a16:creationId xmlns:a16="http://schemas.microsoft.com/office/drawing/2014/main" id="{12972B2E-B35B-43D1-AA85-84872A2FD74C}"/>
              </a:ext>
            </a:extLst>
          </p:cNvPr>
          <p:cNvSpPr/>
          <p:nvPr/>
        </p:nvSpPr>
        <p:spPr>
          <a:xfrm>
            <a:off x="5302437" y="1300123"/>
            <a:ext cx="1485526" cy="1485526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3379271"/>
              <a:satOff val="-8710"/>
              <a:lumOff val="-5883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Rectangle 35" descr="Chat">
            <a:extLst>
              <a:ext uri="{FF2B5EF4-FFF2-40B4-BE49-F238E27FC236}">
                <a16:creationId xmlns:a16="http://schemas.microsoft.com/office/drawing/2014/main" id="{C66BBC16-299C-459F-9A70-1EB08DE37E15}"/>
              </a:ext>
            </a:extLst>
          </p:cNvPr>
          <p:cNvSpPr/>
          <p:nvPr/>
        </p:nvSpPr>
        <p:spPr>
          <a:xfrm>
            <a:off x="9181311" y="1300123"/>
            <a:ext cx="1485526" cy="1485526"/>
          </a:xfrm>
          <a:prstGeom prst="rect">
            <a:avLst/>
          </a:pr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6758543"/>
              <a:satOff val="-17419"/>
              <a:lumOff val="-11765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0377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C200796-DFCD-47BD-90B6-C322373BE394}"/>
              </a:ext>
            </a:extLst>
          </p:cNvPr>
          <p:cNvGraphicFramePr>
            <a:graphicFrameLocks noGrp="1"/>
          </p:cNvGraphicFramePr>
          <p:nvPr/>
        </p:nvGraphicFramePr>
        <p:xfrm>
          <a:off x="610432" y="1061754"/>
          <a:ext cx="10794045" cy="5427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2539">
                  <a:extLst>
                    <a:ext uri="{9D8B030D-6E8A-4147-A177-3AD203B41FA5}">
                      <a16:colId xmlns:a16="http://schemas.microsoft.com/office/drawing/2014/main" val="2515576595"/>
                    </a:ext>
                  </a:extLst>
                </a:gridCol>
                <a:gridCol w="5471506">
                  <a:extLst>
                    <a:ext uri="{9D8B030D-6E8A-4147-A177-3AD203B41FA5}">
                      <a16:colId xmlns:a16="http://schemas.microsoft.com/office/drawing/2014/main" val="2781670479"/>
                    </a:ext>
                  </a:extLst>
                </a:gridCol>
              </a:tblGrid>
              <a:tr h="643258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/>
                        <a:t>M&amp;T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u="none" dirty="0"/>
                        <a:t>Full Report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130032"/>
                  </a:ext>
                </a:extLst>
              </a:tr>
              <a:tr h="4784224">
                <a:tc>
                  <a:txBody>
                    <a:bodyPr/>
                    <a:lstStyle/>
                    <a:p>
                      <a:pPr algn="ctr"/>
                      <a:endParaRPr lang="en-GB" sz="32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GB" sz="32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03196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4A14173-176A-4909-B998-5CD353E9FF46}"/>
              </a:ext>
            </a:extLst>
          </p:cNvPr>
          <p:cNvSpPr txBox="1"/>
          <p:nvPr/>
        </p:nvSpPr>
        <p:spPr>
          <a:xfrm>
            <a:off x="0" y="276924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Overview of M&amp;T/ Reports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020539-14FB-766A-B3DE-FDCC5869F985}"/>
              </a:ext>
            </a:extLst>
          </p:cNvPr>
          <p:cNvSpPr txBox="1"/>
          <p:nvPr/>
        </p:nvSpPr>
        <p:spPr>
          <a:xfrm>
            <a:off x="639392" y="2113501"/>
            <a:ext cx="52045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Effort/ Behaviour/ Homework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B36704-FA5B-F1C6-5CF3-5AF7E38B6B7E}"/>
              </a:ext>
            </a:extLst>
          </p:cNvPr>
          <p:cNvSpPr txBox="1"/>
          <p:nvPr/>
        </p:nvSpPr>
        <p:spPr>
          <a:xfrm>
            <a:off x="639392" y="3544169"/>
            <a:ext cx="4963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Progress + Individual Progress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C01AE9-779F-F6A8-D0CB-1B280C3D1557}"/>
              </a:ext>
            </a:extLst>
          </p:cNvPr>
          <p:cNvSpPr txBox="1"/>
          <p:nvPr/>
        </p:nvSpPr>
        <p:spPr>
          <a:xfrm>
            <a:off x="5952453" y="2065051"/>
            <a:ext cx="54520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Effort/ Behaviour/ Homework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F52559-0A6F-0003-F1F7-3AE233ACE8BD}"/>
              </a:ext>
            </a:extLst>
          </p:cNvPr>
          <p:cNvSpPr txBox="1"/>
          <p:nvPr/>
        </p:nvSpPr>
        <p:spPr>
          <a:xfrm>
            <a:off x="5952454" y="3451836"/>
            <a:ext cx="5452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Progress + Individual Progress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AFB05-0380-D986-CFF9-8548EEB7B3F4}"/>
              </a:ext>
            </a:extLst>
          </p:cNvPr>
          <p:cNvSpPr txBox="1"/>
          <p:nvPr/>
        </p:nvSpPr>
        <p:spPr>
          <a:xfrm>
            <a:off x="6039695" y="4843626"/>
            <a:ext cx="5364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Written Comments (1200 characters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284E4C-4748-627A-2447-29CAD2EE2423}"/>
              </a:ext>
            </a:extLst>
          </p:cNvPr>
          <p:cNvSpPr txBox="1"/>
          <p:nvPr/>
        </p:nvSpPr>
        <p:spPr>
          <a:xfrm>
            <a:off x="483864" y="5903109"/>
            <a:ext cx="51194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Oct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2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Dec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2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Feb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2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April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76B00-F250-847C-A672-69984B3EFBCB}"/>
              </a:ext>
            </a:extLst>
          </p:cNvPr>
          <p:cNvSpPr txBox="1"/>
          <p:nvPr/>
        </p:nvSpPr>
        <p:spPr>
          <a:xfrm>
            <a:off x="5952453" y="5903109"/>
            <a:ext cx="54520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S3 = Dec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2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S2 = Feb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2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S1 = April </a:t>
            </a:r>
          </a:p>
        </p:txBody>
      </p:sp>
    </p:spTree>
    <p:extLst>
      <p:ext uri="{BB962C8B-B14F-4D97-AF65-F5344CB8AC3E}">
        <p14:creationId xmlns:p14="http://schemas.microsoft.com/office/powerpoint/2010/main" val="40225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6960"/>
    </mc:Choice>
    <mc:Fallback xmlns="">
      <p:transition advTm="46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1"/>
          <p:cNvSpPr>
            <a:spLocks noGrp="1"/>
          </p:cNvSpPr>
          <p:nvPr>
            <p:ph idx="1"/>
          </p:nvPr>
        </p:nvSpPr>
        <p:spPr>
          <a:xfrm>
            <a:off x="351779" y="1313161"/>
            <a:ext cx="11033531" cy="2115839"/>
          </a:xfrm>
        </p:spPr>
        <p:txBody>
          <a:bodyPr rtlCol="0">
            <a:normAutofit/>
          </a:bodyPr>
          <a:lstStyle/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sz="2200" dirty="0"/>
              <a:t>Ratings should reflect pupil’s approach</a:t>
            </a:r>
          </a:p>
          <a:p>
            <a:pPr>
              <a:defRPr/>
            </a:pPr>
            <a:endParaRPr lang="en-GB" sz="2200" dirty="0"/>
          </a:p>
          <a:p>
            <a:pPr>
              <a:defRPr/>
            </a:pPr>
            <a:r>
              <a:rPr lang="en-GB" sz="2200" dirty="0"/>
              <a:t>Poor ratings will often explain discrepancies between National &amp; </a:t>
            </a:r>
            <a:r>
              <a:rPr lang="en-GB" sz="2200"/>
              <a:t>Individual Progress</a:t>
            </a:r>
            <a:endParaRPr lang="en-GB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1779" y="941739"/>
            <a:ext cx="9455151" cy="873469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GB" sz="3000" dirty="0"/>
              <a:t>Key Terms- </a:t>
            </a:r>
            <a:r>
              <a:rPr lang="en-GB" sz="3000" b="1" u="sng" dirty="0">
                <a:solidFill>
                  <a:srgbClr val="FF0000"/>
                </a:solidFill>
              </a:rPr>
              <a:t>Ratings for Effort, Behaviour and Homework</a:t>
            </a:r>
            <a:endParaRPr lang="en-GB" sz="30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74959" y="3334466"/>
          <a:ext cx="10772849" cy="29838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3316">
                  <a:extLst>
                    <a:ext uri="{9D8B030D-6E8A-4147-A177-3AD203B41FA5}">
                      <a16:colId xmlns:a16="http://schemas.microsoft.com/office/drawing/2014/main" val="3183913290"/>
                    </a:ext>
                  </a:extLst>
                </a:gridCol>
                <a:gridCol w="3196963">
                  <a:extLst>
                    <a:ext uri="{9D8B030D-6E8A-4147-A177-3AD203B41FA5}">
                      <a16:colId xmlns:a16="http://schemas.microsoft.com/office/drawing/2014/main" val="4111631805"/>
                    </a:ext>
                  </a:extLst>
                </a:gridCol>
                <a:gridCol w="377181">
                  <a:extLst>
                    <a:ext uri="{9D8B030D-6E8A-4147-A177-3AD203B41FA5}">
                      <a16:colId xmlns:a16="http://schemas.microsoft.com/office/drawing/2014/main" val="2847739542"/>
                    </a:ext>
                  </a:extLst>
                </a:gridCol>
                <a:gridCol w="3213096">
                  <a:extLst>
                    <a:ext uri="{9D8B030D-6E8A-4147-A177-3AD203B41FA5}">
                      <a16:colId xmlns:a16="http://schemas.microsoft.com/office/drawing/2014/main" val="3155167133"/>
                    </a:ext>
                  </a:extLst>
                </a:gridCol>
                <a:gridCol w="360034">
                  <a:extLst>
                    <a:ext uri="{9D8B030D-6E8A-4147-A177-3AD203B41FA5}">
                      <a16:colId xmlns:a16="http://schemas.microsoft.com/office/drawing/2014/main" val="1682643181"/>
                    </a:ext>
                  </a:extLst>
                </a:gridCol>
                <a:gridCol w="3232259">
                  <a:extLst>
                    <a:ext uri="{9D8B030D-6E8A-4147-A177-3AD203B41FA5}">
                      <a16:colId xmlns:a16="http://schemas.microsoft.com/office/drawing/2014/main" val="212157987"/>
                    </a:ext>
                  </a:extLst>
                </a:gridCol>
              </a:tblGrid>
              <a:tr h="288857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Effort</a:t>
                      </a:r>
                      <a:endParaRPr lang="en-GB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Behaviour</a:t>
                      </a:r>
                      <a:endParaRPr lang="en-GB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Homework</a:t>
                      </a:r>
                      <a:endParaRPr lang="en-GB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1688931"/>
                  </a:ext>
                </a:extLst>
              </a:tr>
              <a:tr h="6179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1</a:t>
                      </a:r>
                      <a:endParaRPr lang="en-GB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Always works conscientiously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 </a:t>
                      </a:r>
                      <a:endParaRPr lang="en-GB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900" b="1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GB" sz="19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Always behaves well</a:t>
                      </a:r>
                      <a:endParaRPr lang="en-GB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900" b="1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GB" sz="19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Always makes a good attempt</a:t>
                      </a:r>
                      <a:endParaRPr lang="en-GB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9961609"/>
                  </a:ext>
                </a:extLst>
              </a:tr>
              <a:tr h="54460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2</a:t>
                      </a:r>
                      <a:endParaRPr lang="en-GB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Usually works conscientiously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 </a:t>
                      </a:r>
                      <a:endParaRPr lang="en-GB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900" b="1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GB" sz="19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Usually behaves well</a:t>
                      </a:r>
                      <a:endParaRPr lang="en-GB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900" b="1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GB" sz="19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Usually makes a good attempt</a:t>
                      </a:r>
                      <a:endParaRPr lang="en-GB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5250726"/>
                  </a:ext>
                </a:extLst>
              </a:tr>
              <a:tr h="6570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3</a:t>
                      </a:r>
                      <a:endParaRPr lang="en-GB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Making some effort but capable of more</a:t>
                      </a:r>
                      <a:endParaRPr lang="en-GB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900" b="1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GB" sz="19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Some improvements required</a:t>
                      </a:r>
                      <a:endParaRPr lang="en-GB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900" b="1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GB" sz="19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Occasionally makes a good attempt</a:t>
                      </a:r>
                      <a:endParaRPr lang="en-GB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9481299"/>
                  </a:ext>
                </a:extLst>
              </a:tr>
              <a:tr h="8401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4</a:t>
                      </a:r>
                      <a:endParaRPr lang="en-GB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Rarely puts in the effort to make good progress</a:t>
                      </a:r>
                      <a:endParaRPr lang="en-GB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900" b="1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GB" sz="19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Serious concerns</a:t>
                      </a:r>
                      <a:endParaRPr lang="en-GB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900" b="1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GB" sz="19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Rarely makes a good attempt</a:t>
                      </a:r>
                      <a:endParaRPr lang="en-GB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2324722"/>
                  </a:ext>
                </a:extLst>
              </a:tr>
            </a:tbl>
          </a:graphicData>
        </a:graphic>
      </p:graphicFrame>
      <p:pic>
        <p:nvPicPr>
          <p:cNvPr id="6" name="Picture 5" descr="pic00041">
            <a:extLst>
              <a:ext uri="{FF2B5EF4-FFF2-40B4-BE49-F238E27FC236}">
                <a16:creationId xmlns:a16="http://schemas.microsoft.com/office/drawing/2014/main" id="{439BF611-5EC9-18C4-EBBB-B5E28C43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3599" y="-1"/>
            <a:ext cx="12201311" cy="1045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823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FCCC91-F1EC-4E2E-A96B-EA974D14E3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" t="996"/>
          <a:stretch/>
        </p:blipFill>
        <p:spPr>
          <a:xfrm>
            <a:off x="696685" y="834571"/>
            <a:ext cx="10851847" cy="534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20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1"/>
          <p:cNvSpPr>
            <a:spLocks noGrp="1"/>
          </p:cNvSpPr>
          <p:nvPr>
            <p:ph idx="1"/>
          </p:nvPr>
        </p:nvSpPr>
        <p:spPr>
          <a:xfrm>
            <a:off x="712155" y="1251284"/>
            <a:ext cx="10762534" cy="5039514"/>
          </a:xfrm>
        </p:spPr>
        <p:txBody>
          <a:bodyPr rtlCol="0">
            <a:normAutofit fontScale="92500" lnSpcReduction="20000"/>
          </a:bodyPr>
          <a:lstStyle/>
          <a:p>
            <a:pPr>
              <a:defRPr/>
            </a:pPr>
            <a:endParaRPr lang="en-GB" dirty="0"/>
          </a:p>
          <a:p>
            <a:pPr>
              <a:buNone/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Scale 1-4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Progress rating based on National Milestones (Level 3 or 4)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Based on evidence of pupil progression through the benchmarks and on overall </a:t>
            </a:r>
            <a:r>
              <a:rPr lang="en-GB" b="1" dirty="0"/>
              <a:t>professional judgement of staff</a:t>
            </a:r>
          </a:p>
          <a:p>
            <a:pPr>
              <a:defRPr/>
            </a:pPr>
            <a:endParaRPr lang="en-GB" b="1" dirty="0"/>
          </a:p>
          <a:p>
            <a:pPr>
              <a:defRPr/>
            </a:pPr>
            <a:r>
              <a:rPr lang="en-GB" dirty="0"/>
              <a:t>Considers - </a:t>
            </a:r>
            <a:r>
              <a:rPr lang="en-GB" i="1" u="sng" dirty="0"/>
              <a:t>Breadth</a:t>
            </a:r>
            <a:r>
              <a:rPr lang="en-GB" dirty="0"/>
              <a:t> of learning across Es &amp; </a:t>
            </a:r>
            <a:r>
              <a:rPr lang="en-GB" dirty="0" err="1"/>
              <a:t>Os</a:t>
            </a:r>
            <a:r>
              <a:rPr lang="en-GB" dirty="0"/>
              <a:t>, </a:t>
            </a:r>
            <a:r>
              <a:rPr lang="en-GB" i="1" u="sng" dirty="0"/>
              <a:t>challenge</a:t>
            </a:r>
            <a:r>
              <a:rPr lang="en-GB" dirty="0"/>
              <a:t>, </a:t>
            </a:r>
            <a:r>
              <a:rPr lang="en-GB" i="1" u="sng" dirty="0"/>
              <a:t>application</a:t>
            </a:r>
            <a:r>
              <a:rPr lang="en-GB" dirty="0"/>
              <a:t> of knowledge</a:t>
            </a:r>
          </a:p>
          <a:p>
            <a:pPr marL="0" indent="0">
              <a:buNone/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Discussed with pupils (Classroom Teacher/ Guidance Teacher)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5057" y="1045028"/>
            <a:ext cx="10515600" cy="763147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br>
              <a:rPr lang="en-GB" dirty="0"/>
            </a:br>
            <a:br>
              <a:rPr lang="en-GB" sz="3700" dirty="0"/>
            </a:br>
            <a:r>
              <a:rPr lang="en-GB" sz="3700" dirty="0"/>
              <a:t>Key Terms- </a:t>
            </a:r>
            <a:r>
              <a:rPr lang="en-GB" sz="3700" b="1" u="sng" dirty="0">
                <a:solidFill>
                  <a:srgbClr val="00B050"/>
                </a:solidFill>
              </a:rPr>
              <a:t>National Progress</a:t>
            </a:r>
            <a:br>
              <a:rPr lang="en-GB" sz="3100" dirty="0"/>
            </a:br>
            <a:br>
              <a:rPr lang="en-GB" sz="3100" dirty="0"/>
            </a:br>
            <a:endParaRPr lang="en-GB" sz="3100" dirty="0"/>
          </a:p>
        </p:txBody>
      </p:sp>
      <p:pic>
        <p:nvPicPr>
          <p:cNvPr id="5" name="Picture 4" descr="pic00041">
            <a:extLst>
              <a:ext uri="{FF2B5EF4-FFF2-40B4-BE49-F238E27FC236}">
                <a16:creationId xmlns:a16="http://schemas.microsoft.com/office/drawing/2014/main" id="{41E2C066-6909-E829-C8E0-6A7E3C6EC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12177712" cy="1045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337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1"/>
          <p:cNvSpPr>
            <a:spLocks noGrp="1"/>
          </p:cNvSpPr>
          <p:nvPr>
            <p:ph idx="1"/>
          </p:nvPr>
        </p:nvSpPr>
        <p:spPr>
          <a:xfrm>
            <a:off x="603488" y="1872815"/>
            <a:ext cx="11015198" cy="4663098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GB" sz="2300" dirty="0"/>
              <a:t>Scale 1-4</a:t>
            </a:r>
            <a:endParaRPr lang="en-GB" sz="2300" u="sng" dirty="0"/>
          </a:p>
          <a:p>
            <a:pPr marL="0" indent="0">
              <a:buNone/>
              <a:defRPr/>
            </a:pPr>
            <a:endParaRPr lang="en-GB" sz="2300" dirty="0"/>
          </a:p>
          <a:p>
            <a:pPr>
              <a:defRPr/>
            </a:pPr>
            <a:r>
              <a:rPr lang="en-GB" sz="2300" dirty="0"/>
              <a:t>Based on professional judgement and whether a pupil is reaching </a:t>
            </a:r>
            <a:r>
              <a:rPr lang="en-GB" sz="2300" b="1" dirty="0"/>
              <a:t>potential</a:t>
            </a:r>
          </a:p>
          <a:p>
            <a:pPr marL="457200" lvl="1" indent="0">
              <a:buNone/>
              <a:defRPr/>
            </a:pPr>
            <a:r>
              <a:rPr lang="en-GB" sz="2300" u="sng" dirty="0"/>
              <a:t>1 = In line</a:t>
            </a:r>
          </a:p>
          <a:p>
            <a:pPr marL="457200" lvl="1" indent="0">
              <a:buNone/>
              <a:defRPr/>
            </a:pPr>
            <a:r>
              <a:rPr lang="en-GB" sz="2300" u="sng" dirty="0"/>
              <a:t>2 = In line most of the time</a:t>
            </a:r>
          </a:p>
          <a:p>
            <a:pPr marL="457200" lvl="1" indent="0">
              <a:buNone/>
              <a:defRPr/>
            </a:pPr>
            <a:r>
              <a:rPr lang="en-GB" sz="2300" u="sng" dirty="0"/>
              <a:t>3 = In line some of the time</a:t>
            </a:r>
          </a:p>
          <a:p>
            <a:pPr marL="457200" lvl="1" indent="0">
              <a:buNone/>
              <a:defRPr/>
            </a:pPr>
            <a:r>
              <a:rPr lang="en-GB" sz="2300" u="sng" dirty="0"/>
              <a:t>4 = not in line</a:t>
            </a:r>
          </a:p>
          <a:p>
            <a:pPr marL="0" indent="0">
              <a:buNone/>
            </a:pPr>
            <a:endParaRPr lang="en-GB" sz="2300" dirty="0">
              <a:solidFill>
                <a:schemeClr val="dk1"/>
              </a:solidFill>
            </a:endParaRPr>
          </a:p>
          <a:p>
            <a:r>
              <a:rPr lang="en-GB" sz="2300" dirty="0">
                <a:solidFill>
                  <a:schemeClr val="dk1"/>
                </a:solidFill>
              </a:rPr>
              <a:t>Linked to </a:t>
            </a:r>
            <a:r>
              <a:rPr lang="en-GB" sz="2300" b="1" dirty="0">
                <a:solidFill>
                  <a:schemeClr val="dk1"/>
                </a:solidFill>
              </a:rPr>
              <a:t>Effort, Behaviour, Homework</a:t>
            </a:r>
            <a:r>
              <a:rPr lang="en-GB" sz="2300" dirty="0">
                <a:solidFill>
                  <a:schemeClr val="dk1"/>
                </a:solidFill>
              </a:rPr>
              <a:t> as well as other factors</a:t>
            </a:r>
            <a:endParaRPr lang="en-GB" sz="2300" dirty="0"/>
          </a:p>
          <a:p>
            <a:pPr>
              <a:defRPr/>
            </a:pPr>
            <a:endParaRPr lang="en-GB" sz="2300" dirty="0"/>
          </a:p>
          <a:p>
            <a:pPr>
              <a:defRPr/>
            </a:pPr>
            <a:r>
              <a:rPr lang="en-GB" sz="2300" dirty="0"/>
              <a:t>Discussed with pupil to identify concerns/ next steps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7556" y="1045028"/>
            <a:ext cx="10515600" cy="827787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GB" sz="3300" dirty="0"/>
              <a:t>Key Terms- </a:t>
            </a:r>
            <a:r>
              <a:rPr lang="en-GB" sz="3300" b="1" u="sng" dirty="0">
                <a:solidFill>
                  <a:srgbClr val="0070C0"/>
                </a:solidFill>
              </a:rPr>
              <a:t>Individual Progress</a:t>
            </a:r>
            <a:endParaRPr lang="en-GB" sz="3100" dirty="0">
              <a:solidFill>
                <a:srgbClr val="0070C0"/>
              </a:solidFill>
            </a:endParaRPr>
          </a:p>
        </p:txBody>
      </p:sp>
      <p:pic>
        <p:nvPicPr>
          <p:cNvPr id="5" name="Picture 4" descr="pic00041">
            <a:extLst>
              <a:ext uri="{FF2B5EF4-FFF2-40B4-BE49-F238E27FC236}">
                <a16:creationId xmlns:a16="http://schemas.microsoft.com/office/drawing/2014/main" id="{A51B1876-E08F-6ABF-30F1-5119DA81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12177712" cy="1045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995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3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3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488479" y="3676594"/>
            <a:ext cx="1767613" cy="422603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361795" y="3742683"/>
            <a:ext cx="2037431" cy="420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00" b="1" dirty="0">
                <a:solidFill>
                  <a:prstClr val="white"/>
                </a:solidFill>
                <a:latin typeface="Calibri"/>
              </a:rPr>
              <a:t>National Progress 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343845" y="2253649"/>
            <a:ext cx="17272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prstClr val="white"/>
                </a:solidFill>
                <a:latin typeface="Calibri"/>
              </a:rPr>
              <a:t>Level 4 Consolidating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70575" y="2814655"/>
            <a:ext cx="139681" cy="48113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ight Arrow 45"/>
          <p:cNvSpPr/>
          <p:nvPr/>
        </p:nvSpPr>
        <p:spPr>
          <a:xfrm>
            <a:off x="3275295" y="2740666"/>
            <a:ext cx="769849" cy="296085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74856" y="4999811"/>
            <a:ext cx="2037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70C0"/>
                </a:solidFill>
                <a:latin typeface="Calibri"/>
              </a:rPr>
              <a:t>Primary Information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06061" y="62350"/>
            <a:ext cx="55415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rgbClr val="0070C0"/>
                </a:solidFill>
                <a:latin typeface="Calibri"/>
              </a:rPr>
              <a:t>The Learner Journey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9187" y="551138"/>
            <a:ext cx="601962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i="1" dirty="0">
                <a:solidFill>
                  <a:srgbClr val="0070C0"/>
                </a:solidFill>
                <a:latin typeface="Calibri"/>
              </a:rPr>
              <a:t>It is important to note that all pupils will naturally progress through this Learning Journey throughout their time at Bishopbriggs Academy. </a:t>
            </a:r>
            <a:r>
              <a:rPr lang="en-GB" sz="1300" i="1" dirty="0">
                <a:solidFill>
                  <a:srgbClr val="0070C0"/>
                </a:solidFill>
              </a:rPr>
              <a:t>As well as progressing through Levels, pupils will develop a wide array of skills for Learning, Life, and Work.</a:t>
            </a:r>
            <a:endParaRPr lang="en-GB" sz="1300" i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9" name="Rounded Rectangle 8">
            <a:extLst>
              <a:ext uri="{FF2B5EF4-FFF2-40B4-BE49-F238E27FC236}">
                <a16:creationId xmlns:a16="http://schemas.microsoft.com/office/drawing/2014/main" id="{A719A38F-F49C-D3B0-D498-1F26B277BD10}"/>
              </a:ext>
            </a:extLst>
          </p:cNvPr>
          <p:cNvSpPr/>
          <p:nvPr/>
        </p:nvSpPr>
        <p:spPr>
          <a:xfrm>
            <a:off x="2486337" y="4162938"/>
            <a:ext cx="1767613" cy="42260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id="{B1B93F14-C2D1-DB5F-54A7-2A36DE3F5B53}"/>
              </a:ext>
            </a:extLst>
          </p:cNvPr>
          <p:cNvSpPr txBox="1">
            <a:spLocks/>
          </p:cNvSpPr>
          <p:nvPr/>
        </p:nvSpPr>
        <p:spPr>
          <a:xfrm>
            <a:off x="2361795" y="4238212"/>
            <a:ext cx="2037431" cy="420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00" b="1" dirty="0">
                <a:solidFill>
                  <a:prstClr val="white"/>
                </a:solidFill>
                <a:latin typeface="Calibri"/>
              </a:rPr>
              <a:t>National Progress 2</a:t>
            </a:r>
          </a:p>
        </p:txBody>
      </p:sp>
      <p:sp>
        <p:nvSpPr>
          <p:cNvPr id="73" name="Rounded Rectangle 8">
            <a:extLst>
              <a:ext uri="{FF2B5EF4-FFF2-40B4-BE49-F238E27FC236}">
                <a16:creationId xmlns:a16="http://schemas.microsoft.com/office/drawing/2014/main" id="{0150982D-050E-6EE1-F849-D033E931B970}"/>
              </a:ext>
            </a:extLst>
          </p:cNvPr>
          <p:cNvSpPr/>
          <p:nvPr/>
        </p:nvSpPr>
        <p:spPr>
          <a:xfrm>
            <a:off x="2488479" y="4658467"/>
            <a:ext cx="1767613" cy="422603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Rounded Rectangle 8">
            <a:extLst>
              <a:ext uri="{FF2B5EF4-FFF2-40B4-BE49-F238E27FC236}">
                <a16:creationId xmlns:a16="http://schemas.microsoft.com/office/drawing/2014/main" id="{900460E3-2E9E-2970-D562-07613F44EE92}"/>
              </a:ext>
            </a:extLst>
          </p:cNvPr>
          <p:cNvSpPr/>
          <p:nvPr/>
        </p:nvSpPr>
        <p:spPr>
          <a:xfrm>
            <a:off x="2486338" y="5144811"/>
            <a:ext cx="1767613" cy="42260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Subtitle 2">
            <a:extLst>
              <a:ext uri="{FF2B5EF4-FFF2-40B4-BE49-F238E27FC236}">
                <a16:creationId xmlns:a16="http://schemas.microsoft.com/office/drawing/2014/main" id="{C4C35761-FB3B-32AE-97AD-C4A752D2F1DE}"/>
              </a:ext>
            </a:extLst>
          </p:cNvPr>
          <p:cNvSpPr txBox="1">
            <a:spLocks/>
          </p:cNvSpPr>
          <p:nvPr/>
        </p:nvSpPr>
        <p:spPr>
          <a:xfrm>
            <a:off x="2359654" y="5210900"/>
            <a:ext cx="2037431" cy="420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00" b="1" dirty="0">
                <a:solidFill>
                  <a:prstClr val="white"/>
                </a:solidFill>
                <a:latin typeface="Calibri"/>
              </a:rPr>
              <a:t>National Progress 4</a:t>
            </a:r>
          </a:p>
        </p:txBody>
      </p:sp>
      <p:sp>
        <p:nvSpPr>
          <p:cNvPr id="121" name="Rounded Rectangle 8">
            <a:extLst>
              <a:ext uri="{FF2B5EF4-FFF2-40B4-BE49-F238E27FC236}">
                <a16:creationId xmlns:a16="http://schemas.microsoft.com/office/drawing/2014/main" id="{593424D3-DE4F-010B-89EA-69A980E93FA5}"/>
              </a:ext>
            </a:extLst>
          </p:cNvPr>
          <p:cNvSpPr/>
          <p:nvPr/>
        </p:nvSpPr>
        <p:spPr>
          <a:xfrm>
            <a:off x="4698923" y="2557512"/>
            <a:ext cx="1767613" cy="422603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Subtitle 2">
            <a:extLst>
              <a:ext uri="{FF2B5EF4-FFF2-40B4-BE49-F238E27FC236}">
                <a16:creationId xmlns:a16="http://schemas.microsoft.com/office/drawing/2014/main" id="{43841D27-9853-5F2A-5FCF-7960CA501BBE}"/>
              </a:ext>
            </a:extLst>
          </p:cNvPr>
          <p:cNvSpPr txBox="1">
            <a:spLocks/>
          </p:cNvSpPr>
          <p:nvPr/>
        </p:nvSpPr>
        <p:spPr>
          <a:xfrm>
            <a:off x="4585018" y="2614448"/>
            <a:ext cx="2037431" cy="420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00" b="1" dirty="0">
                <a:solidFill>
                  <a:prstClr val="white"/>
                </a:solidFill>
                <a:latin typeface="Calibri"/>
              </a:rPr>
              <a:t>Strong Pass National 5</a:t>
            </a:r>
          </a:p>
        </p:txBody>
      </p:sp>
      <p:sp>
        <p:nvSpPr>
          <p:cNvPr id="125" name="Rounded Rectangle 8">
            <a:extLst>
              <a:ext uri="{FF2B5EF4-FFF2-40B4-BE49-F238E27FC236}">
                <a16:creationId xmlns:a16="http://schemas.microsoft.com/office/drawing/2014/main" id="{44BC1135-2B4B-1574-63E3-01242AAAA46B}"/>
              </a:ext>
            </a:extLst>
          </p:cNvPr>
          <p:cNvSpPr/>
          <p:nvPr/>
        </p:nvSpPr>
        <p:spPr>
          <a:xfrm>
            <a:off x="4698923" y="3053041"/>
            <a:ext cx="1767613" cy="42260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Subtitle 2">
            <a:extLst>
              <a:ext uri="{FF2B5EF4-FFF2-40B4-BE49-F238E27FC236}">
                <a16:creationId xmlns:a16="http://schemas.microsoft.com/office/drawing/2014/main" id="{5EB0573F-B17C-204F-97BE-4CD528CB7B39}"/>
              </a:ext>
            </a:extLst>
          </p:cNvPr>
          <p:cNvSpPr txBox="1">
            <a:spLocks/>
          </p:cNvSpPr>
          <p:nvPr/>
        </p:nvSpPr>
        <p:spPr>
          <a:xfrm>
            <a:off x="4572239" y="3119130"/>
            <a:ext cx="2037431" cy="420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00" b="1" dirty="0">
                <a:solidFill>
                  <a:prstClr val="white"/>
                </a:solidFill>
                <a:latin typeface="Calibri"/>
              </a:rPr>
              <a:t>Pass National 5</a:t>
            </a:r>
          </a:p>
        </p:txBody>
      </p:sp>
      <p:sp>
        <p:nvSpPr>
          <p:cNvPr id="129" name="Rounded Rectangle 8">
            <a:extLst>
              <a:ext uri="{FF2B5EF4-FFF2-40B4-BE49-F238E27FC236}">
                <a16:creationId xmlns:a16="http://schemas.microsoft.com/office/drawing/2014/main" id="{69590236-6B31-3240-D5DB-A12490BAB434}"/>
              </a:ext>
            </a:extLst>
          </p:cNvPr>
          <p:cNvSpPr/>
          <p:nvPr/>
        </p:nvSpPr>
        <p:spPr>
          <a:xfrm>
            <a:off x="4681098" y="3568963"/>
            <a:ext cx="1767613" cy="422603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Subtitle 2">
            <a:extLst>
              <a:ext uri="{FF2B5EF4-FFF2-40B4-BE49-F238E27FC236}">
                <a16:creationId xmlns:a16="http://schemas.microsoft.com/office/drawing/2014/main" id="{35A18DA4-6BF6-1298-E42B-945CB5F5AACF}"/>
              </a:ext>
            </a:extLst>
          </p:cNvPr>
          <p:cNvSpPr txBox="1">
            <a:spLocks/>
          </p:cNvSpPr>
          <p:nvPr/>
        </p:nvSpPr>
        <p:spPr>
          <a:xfrm>
            <a:off x="4552640" y="3620295"/>
            <a:ext cx="2037431" cy="420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00" b="1" dirty="0">
                <a:solidFill>
                  <a:prstClr val="white"/>
                </a:solidFill>
                <a:latin typeface="Calibri"/>
              </a:rPr>
              <a:t>National 5/ 4</a:t>
            </a:r>
          </a:p>
        </p:txBody>
      </p:sp>
      <p:sp>
        <p:nvSpPr>
          <p:cNvPr id="133" name="Rounded Rectangle 8">
            <a:extLst>
              <a:ext uri="{FF2B5EF4-FFF2-40B4-BE49-F238E27FC236}">
                <a16:creationId xmlns:a16="http://schemas.microsoft.com/office/drawing/2014/main" id="{C9B81140-E40A-1593-0CD8-5D2A07F6028F}"/>
              </a:ext>
            </a:extLst>
          </p:cNvPr>
          <p:cNvSpPr/>
          <p:nvPr/>
        </p:nvSpPr>
        <p:spPr>
          <a:xfrm>
            <a:off x="4707146" y="4074883"/>
            <a:ext cx="1767613" cy="42260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Subtitle 2">
            <a:extLst>
              <a:ext uri="{FF2B5EF4-FFF2-40B4-BE49-F238E27FC236}">
                <a16:creationId xmlns:a16="http://schemas.microsoft.com/office/drawing/2014/main" id="{6A60F1A1-20E6-C042-64E5-82AC62CAB430}"/>
              </a:ext>
            </a:extLst>
          </p:cNvPr>
          <p:cNvSpPr txBox="1">
            <a:spLocks/>
          </p:cNvSpPr>
          <p:nvPr/>
        </p:nvSpPr>
        <p:spPr>
          <a:xfrm>
            <a:off x="4556108" y="4122443"/>
            <a:ext cx="2037431" cy="420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00" b="1" dirty="0">
                <a:solidFill>
                  <a:prstClr val="white"/>
                </a:solidFill>
                <a:latin typeface="Calibri"/>
              </a:rPr>
              <a:t>National 4/ 3</a:t>
            </a:r>
          </a:p>
        </p:txBody>
      </p:sp>
      <p:sp>
        <p:nvSpPr>
          <p:cNvPr id="153" name="Rounded Rectangle 8">
            <a:extLst>
              <a:ext uri="{FF2B5EF4-FFF2-40B4-BE49-F238E27FC236}">
                <a16:creationId xmlns:a16="http://schemas.microsoft.com/office/drawing/2014/main" id="{5EC66A7D-24C3-D0E0-57A2-79BA87666DEB}"/>
              </a:ext>
            </a:extLst>
          </p:cNvPr>
          <p:cNvSpPr/>
          <p:nvPr/>
        </p:nvSpPr>
        <p:spPr>
          <a:xfrm>
            <a:off x="6949223" y="1541298"/>
            <a:ext cx="1767613" cy="422603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5" name="Subtitle 2">
            <a:extLst>
              <a:ext uri="{FF2B5EF4-FFF2-40B4-BE49-F238E27FC236}">
                <a16:creationId xmlns:a16="http://schemas.microsoft.com/office/drawing/2014/main" id="{30F6CB36-EB21-E236-F78E-B690642BA061}"/>
              </a:ext>
            </a:extLst>
          </p:cNvPr>
          <p:cNvSpPr txBox="1">
            <a:spLocks/>
          </p:cNvSpPr>
          <p:nvPr/>
        </p:nvSpPr>
        <p:spPr>
          <a:xfrm>
            <a:off x="6822540" y="1596439"/>
            <a:ext cx="2037431" cy="420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00" b="1" dirty="0">
                <a:solidFill>
                  <a:prstClr val="white"/>
                </a:solidFill>
                <a:latin typeface="Calibri"/>
              </a:rPr>
              <a:t>Strong Pass Higher</a:t>
            </a:r>
          </a:p>
        </p:txBody>
      </p:sp>
      <p:sp>
        <p:nvSpPr>
          <p:cNvPr id="157" name="Rounded Rectangle 8">
            <a:extLst>
              <a:ext uri="{FF2B5EF4-FFF2-40B4-BE49-F238E27FC236}">
                <a16:creationId xmlns:a16="http://schemas.microsoft.com/office/drawing/2014/main" id="{6481562A-8BD1-0249-103C-7D33F5654EBE}"/>
              </a:ext>
            </a:extLst>
          </p:cNvPr>
          <p:cNvSpPr/>
          <p:nvPr/>
        </p:nvSpPr>
        <p:spPr>
          <a:xfrm>
            <a:off x="6949224" y="2025879"/>
            <a:ext cx="1767613" cy="42260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9" name="Subtitle 2">
            <a:extLst>
              <a:ext uri="{FF2B5EF4-FFF2-40B4-BE49-F238E27FC236}">
                <a16:creationId xmlns:a16="http://schemas.microsoft.com/office/drawing/2014/main" id="{E4F2804C-338F-C909-AADD-B17EB17DB799}"/>
              </a:ext>
            </a:extLst>
          </p:cNvPr>
          <p:cNvSpPr txBox="1">
            <a:spLocks/>
          </p:cNvSpPr>
          <p:nvPr/>
        </p:nvSpPr>
        <p:spPr>
          <a:xfrm>
            <a:off x="6822540" y="2091968"/>
            <a:ext cx="2037431" cy="420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00" b="1" dirty="0">
                <a:solidFill>
                  <a:prstClr val="white"/>
                </a:solidFill>
                <a:latin typeface="Calibri"/>
              </a:rPr>
              <a:t>Pass Higher</a:t>
            </a:r>
          </a:p>
        </p:txBody>
      </p:sp>
      <p:sp>
        <p:nvSpPr>
          <p:cNvPr id="161" name="Rounded Rectangle 8">
            <a:extLst>
              <a:ext uri="{FF2B5EF4-FFF2-40B4-BE49-F238E27FC236}">
                <a16:creationId xmlns:a16="http://schemas.microsoft.com/office/drawing/2014/main" id="{D8498F89-F829-9CF7-B8DE-9E94891D6417}"/>
              </a:ext>
            </a:extLst>
          </p:cNvPr>
          <p:cNvSpPr/>
          <p:nvPr/>
        </p:nvSpPr>
        <p:spPr>
          <a:xfrm>
            <a:off x="6949224" y="2512223"/>
            <a:ext cx="1767613" cy="422603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3" name="Subtitle 2">
            <a:extLst>
              <a:ext uri="{FF2B5EF4-FFF2-40B4-BE49-F238E27FC236}">
                <a16:creationId xmlns:a16="http://schemas.microsoft.com/office/drawing/2014/main" id="{1CFE204A-38EF-56B0-D68C-A4943214E12D}"/>
              </a:ext>
            </a:extLst>
          </p:cNvPr>
          <p:cNvSpPr txBox="1">
            <a:spLocks/>
          </p:cNvSpPr>
          <p:nvPr/>
        </p:nvSpPr>
        <p:spPr>
          <a:xfrm>
            <a:off x="6822540" y="2578312"/>
            <a:ext cx="2037431" cy="420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00" b="1" dirty="0">
                <a:solidFill>
                  <a:prstClr val="white"/>
                </a:solidFill>
                <a:latin typeface="Calibri"/>
              </a:rPr>
              <a:t>Higher</a:t>
            </a:r>
            <a:r>
              <a:rPr lang="en-GB" sz="1300" b="1">
                <a:solidFill>
                  <a:prstClr val="white"/>
                </a:solidFill>
                <a:latin typeface="Calibri"/>
              </a:rPr>
              <a:t>/ National 5</a:t>
            </a:r>
            <a:endParaRPr lang="en-GB" sz="13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5" name="Rounded Rectangle 8">
            <a:extLst>
              <a:ext uri="{FF2B5EF4-FFF2-40B4-BE49-F238E27FC236}">
                <a16:creationId xmlns:a16="http://schemas.microsoft.com/office/drawing/2014/main" id="{42685ED0-AB20-2616-2C79-01A5F6D5EF5E}"/>
              </a:ext>
            </a:extLst>
          </p:cNvPr>
          <p:cNvSpPr/>
          <p:nvPr/>
        </p:nvSpPr>
        <p:spPr>
          <a:xfrm>
            <a:off x="6947083" y="2998567"/>
            <a:ext cx="1767613" cy="42260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7" name="Subtitle 2">
            <a:extLst>
              <a:ext uri="{FF2B5EF4-FFF2-40B4-BE49-F238E27FC236}">
                <a16:creationId xmlns:a16="http://schemas.microsoft.com/office/drawing/2014/main" id="{349AA77D-411B-7B52-F0B1-7F6CFA28346E}"/>
              </a:ext>
            </a:extLst>
          </p:cNvPr>
          <p:cNvSpPr txBox="1">
            <a:spLocks/>
          </p:cNvSpPr>
          <p:nvPr/>
        </p:nvSpPr>
        <p:spPr>
          <a:xfrm>
            <a:off x="6820399" y="3064656"/>
            <a:ext cx="2037431" cy="420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00" b="1" dirty="0">
                <a:solidFill>
                  <a:prstClr val="white"/>
                </a:solidFill>
                <a:latin typeface="Calibri"/>
              </a:rPr>
              <a:t>National 5/4</a:t>
            </a:r>
          </a:p>
        </p:txBody>
      </p:sp>
      <p:sp>
        <p:nvSpPr>
          <p:cNvPr id="169" name="Subtitle 2">
            <a:extLst>
              <a:ext uri="{FF2B5EF4-FFF2-40B4-BE49-F238E27FC236}">
                <a16:creationId xmlns:a16="http://schemas.microsoft.com/office/drawing/2014/main" id="{86D250F3-7BCE-88AC-D603-511DEC748D36}"/>
              </a:ext>
            </a:extLst>
          </p:cNvPr>
          <p:cNvSpPr txBox="1">
            <a:spLocks/>
          </p:cNvSpPr>
          <p:nvPr/>
        </p:nvSpPr>
        <p:spPr>
          <a:xfrm>
            <a:off x="2370391" y="4719506"/>
            <a:ext cx="2037431" cy="420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00" b="1" dirty="0">
                <a:solidFill>
                  <a:prstClr val="white"/>
                </a:solidFill>
                <a:latin typeface="Calibri"/>
              </a:rPr>
              <a:t>National Progress 3</a:t>
            </a:r>
          </a:p>
        </p:txBody>
      </p:sp>
      <p:sp>
        <p:nvSpPr>
          <p:cNvPr id="173" name="Rounded Rectangle 8">
            <a:extLst>
              <a:ext uri="{FF2B5EF4-FFF2-40B4-BE49-F238E27FC236}">
                <a16:creationId xmlns:a16="http://schemas.microsoft.com/office/drawing/2014/main" id="{64DBF757-8962-FFAC-0B50-A64D476C05BE}"/>
              </a:ext>
            </a:extLst>
          </p:cNvPr>
          <p:cNvSpPr/>
          <p:nvPr/>
        </p:nvSpPr>
        <p:spPr>
          <a:xfrm>
            <a:off x="387654" y="5446917"/>
            <a:ext cx="1767613" cy="422603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5" name="Rounded Rectangle 8">
            <a:extLst>
              <a:ext uri="{FF2B5EF4-FFF2-40B4-BE49-F238E27FC236}">
                <a16:creationId xmlns:a16="http://schemas.microsoft.com/office/drawing/2014/main" id="{39307127-0A25-B43A-9E92-B53C62B7551B}"/>
              </a:ext>
            </a:extLst>
          </p:cNvPr>
          <p:cNvSpPr/>
          <p:nvPr/>
        </p:nvSpPr>
        <p:spPr>
          <a:xfrm>
            <a:off x="383587" y="5983255"/>
            <a:ext cx="1767613" cy="42260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7" name="Subtitle 2">
            <a:extLst>
              <a:ext uri="{FF2B5EF4-FFF2-40B4-BE49-F238E27FC236}">
                <a16:creationId xmlns:a16="http://schemas.microsoft.com/office/drawing/2014/main" id="{9F67F5FC-86AD-6A89-0CF6-4CF74E65471E}"/>
              </a:ext>
            </a:extLst>
          </p:cNvPr>
          <p:cNvSpPr txBox="1">
            <a:spLocks/>
          </p:cNvSpPr>
          <p:nvPr/>
        </p:nvSpPr>
        <p:spPr>
          <a:xfrm>
            <a:off x="222699" y="6080278"/>
            <a:ext cx="2037431" cy="420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00" b="1" dirty="0">
                <a:solidFill>
                  <a:prstClr val="white"/>
                </a:solidFill>
                <a:latin typeface="Calibri"/>
              </a:rPr>
              <a:t>Level 1</a:t>
            </a:r>
          </a:p>
        </p:txBody>
      </p:sp>
      <p:sp>
        <p:nvSpPr>
          <p:cNvPr id="179" name="Subtitle 2">
            <a:extLst>
              <a:ext uri="{FF2B5EF4-FFF2-40B4-BE49-F238E27FC236}">
                <a16:creationId xmlns:a16="http://schemas.microsoft.com/office/drawing/2014/main" id="{BF4BF062-C3DF-3CA0-E606-5AF41A0B0DF5}"/>
              </a:ext>
            </a:extLst>
          </p:cNvPr>
          <p:cNvSpPr txBox="1">
            <a:spLocks/>
          </p:cNvSpPr>
          <p:nvPr/>
        </p:nvSpPr>
        <p:spPr>
          <a:xfrm>
            <a:off x="195199" y="5511731"/>
            <a:ext cx="2037431" cy="420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00" b="1" dirty="0">
                <a:solidFill>
                  <a:prstClr val="white"/>
                </a:solidFill>
                <a:latin typeface="Calibri"/>
              </a:rPr>
              <a:t>Level 2</a:t>
            </a:r>
          </a:p>
        </p:txBody>
      </p:sp>
      <p:sp>
        <p:nvSpPr>
          <p:cNvPr id="191" name="Rounded Rectangle 8">
            <a:extLst>
              <a:ext uri="{FF2B5EF4-FFF2-40B4-BE49-F238E27FC236}">
                <a16:creationId xmlns:a16="http://schemas.microsoft.com/office/drawing/2014/main" id="{AF65D891-FD5A-B407-DC1F-DD3A27D5436C}"/>
              </a:ext>
            </a:extLst>
          </p:cNvPr>
          <p:cNvSpPr/>
          <p:nvPr/>
        </p:nvSpPr>
        <p:spPr>
          <a:xfrm>
            <a:off x="9342290" y="467929"/>
            <a:ext cx="1767613" cy="422603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3" name="Subtitle 2">
            <a:extLst>
              <a:ext uri="{FF2B5EF4-FFF2-40B4-BE49-F238E27FC236}">
                <a16:creationId xmlns:a16="http://schemas.microsoft.com/office/drawing/2014/main" id="{79D2B576-54EB-A11F-6375-BB4BEA5A7558}"/>
              </a:ext>
            </a:extLst>
          </p:cNvPr>
          <p:cNvSpPr txBox="1">
            <a:spLocks/>
          </p:cNvSpPr>
          <p:nvPr/>
        </p:nvSpPr>
        <p:spPr>
          <a:xfrm>
            <a:off x="9215607" y="523070"/>
            <a:ext cx="2037431" cy="420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00" b="1" dirty="0">
                <a:solidFill>
                  <a:prstClr val="white"/>
                </a:solidFill>
                <a:latin typeface="Calibri"/>
              </a:rPr>
              <a:t>Strong Pass Adv Higher</a:t>
            </a:r>
          </a:p>
        </p:txBody>
      </p:sp>
      <p:sp>
        <p:nvSpPr>
          <p:cNvPr id="195" name="Rounded Rectangle 8">
            <a:extLst>
              <a:ext uri="{FF2B5EF4-FFF2-40B4-BE49-F238E27FC236}">
                <a16:creationId xmlns:a16="http://schemas.microsoft.com/office/drawing/2014/main" id="{8E509E1F-B337-2C2C-9319-AAE42828AFA3}"/>
              </a:ext>
            </a:extLst>
          </p:cNvPr>
          <p:cNvSpPr/>
          <p:nvPr/>
        </p:nvSpPr>
        <p:spPr>
          <a:xfrm>
            <a:off x="9342291" y="952510"/>
            <a:ext cx="1767613" cy="42260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7" name="Subtitle 2">
            <a:extLst>
              <a:ext uri="{FF2B5EF4-FFF2-40B4-BE49-F238E27FC236}">
                <a16:creationId xmlns:a16="http://schemas.microsoft.com/office/drawing/2014/main" id="{DD2CDDD0-B500-FF76-4C75-95CE1E42DE53}"/>
              </a:ext>
            </a:extLst>
          </p:cNvPr>
          <p:cNvSpPr txBox="1">
            <a:spLocks/>
          </p:cNvSpPr>
          <p:nvPr/>
        </p:nvSpPr>
        <p:spPr>
          <a:xfrm>
            <a:off x="9215607" y="1018599"/>
            <a:ext cx="2037431" cy="420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00" b="1" dirty="0">
                <a:solidFill>
                  <a:prstClr val="white"/>
                </a:solidFill>
                <a:latin typeface="Calibri"/>
              </a:rPr>
              <a:t>Pass Adv Higher</a:t>
            </a:r>
          </a:p>
        </p:txBody>
      </p:sp>
      <p:sp>
        <p:nvSpPr>
          <p:cNvPr id="199" name="Rounded Rectangle 8">
            <a:extLst>
              <a:ext uri="{FF2B5EF4-FFF2-40B4-BE49-F238E27FC236}">
                <a16:creationId xmlns:a16="http://schemas.microsoft.com/office/drawing/2014/main" id="{DBF13A90-1244-BB71-6ECB-6F8C3A2E4A23}"/>
              </a:ext>
            </a:extLst>
          </p:cNvPr>
          <p:cNvSpPr/>
          <p:nvPr/>
        </p:nvSpPr>
        <p:spPr>
          <a:xfrm>
            <a:off x="9342291" y="1438854"/>
            <a:ext cx="1767613" cy="422603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1" name="Subtitle 2">
            <a:extLst>
              <a:ext uri="{FF2B5EF4-FFF2-40B4-BE49-F238E27FC236}">
                <a16:creationId xmlns:a16="http://schemas.microsoft.com/office/drawing/2014/main" id="{682FA21F-24B9-A864-2B60-474B00F41BF0}"/>
              </a:ext>
            </a:extLst>
          </p:cNvPr>
          <p:cNvSpPr txBox="1">
            <a:spLocks/>
          </p:cNvSpPr>
          <p:nvPr/>
        </p:nvSpPr>
        <p:spPr>
          <a:xfrm>
            <a:off x="9215607" y="1504943"/>
            <a:ext cx="2037431" cy="420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00" b="1" dirty="0">
                <a:solidFill>
                  <a:prstClr val="white"/>
                </a:solidFill>
                <a:latin typeface="Calibri"/>
              </a:rPr>
              <a:t>Adv Higher/ Higher</a:t>
            </a:r>
          </a:p>
        </p:txBody>
      </p:sp>
      <p:sp>
        <p:nvSpPr>
          <p:cNvPr id="203" name="Rounded Rectangle 8">
            <a:extLst>
              <a:ext uri="{FF2B5EF4-FFF2-40B4-BE49-F238E27FC236}">
                <a16:creationId xmlns:a16="http://schemas.microsoft.com/office/drawing/2014/main" id="{CD6C21FE-46EB-9753-2036-66EC79F20A6D}"/>
              </a:ext>
            </a:extLst>
          </p:cNvPr>
          <p:cNvSpPr/>
          <p:nvPr/>
        </p:nvSpPr>
        <p:spPr>
          <a:xfrm>
            <a:off x="9340150" y="1925198"/>
            <a:ext cx="1767613" cy="42260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5" name="Subtitle 2">
            <a:extLst>
              <a:ext uri="{FF2B5EF4-FFF2-40B4-BE49-F238E27FC236}">
                <a16:creationId xmlns:a16="http://schemas.microsoft.com/office/drawing/2014/main" id="{29E1FFDC-2CFE-0476-4906-0B5DBCE87012}"/>
              </a:ext>
            </a:extLst>
          </p:cNvPr>
          <p:cNvSpPr txBox="1">
            <a:spLocks/>
          </p:cNvSpPr>
          <p:nvPr/>
        </p:nvSpPr>
        <p:spPr>
          <a:xfrm>
            <a:off x="9213466" y="1991287"/>
            <a:ext cx="2037431" cy="420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00" b="1" dirty="0">
                <a:solidFill>
                  <a:prstClr val="white"/>
                </a:solidFill>
                <a:latin typeface="Calibri"/>
              </a:rPr>
              <a:t>Higher/ National 5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ADCB719-CC3B-1A68-2FFA-5B9B69A12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69" y="88468"/>
            <a:ext cx="495348" cy="49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" name="TextBox 219">
            <a:extLst>
              <a:ext uri="{FF2B5EF4-FFF2-40B4-BE49-F238E27FC236}">
                <a16:creationId xmlns:a16="http://schemas.microsoft.com/office/drawing/2014/main" id="{7B414E55-FE21-CEEA-883B-7A8631297F97}"/>
              </a:ext>
            </a:extLst>
          </p:cNvPr>
          <p:cNvSpPr txBox="1"/>
          <p:nvPr/>
        </p:nvSpPr>
        <p:spPr>
          <a:xfrm>
            <a:off x="7684672" y="4176990"/>
            <a:ext cx="3160188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b="1" i="1" u="sng" dirty="0">
                <a:solidFill>
                  <a:srgbClr val="00B050"/>
                </a:solidFill>
                <a:latin typeface="Calibri"/>
              </a:rPr>
              <a:t>National Progress</a:t>
            </a:r>
          </a:p>
          <a:p>
            <a:endParaRPr lang="en-GB" sz="500" b="1" i="1" dirty="0">
              <a:solidFill>
                <a:srgbClr val="0070C0"/>
              </a:solidFill>
              <a:latin typeface="Calibri"/>
            </a:endParaRPr>
          </a:p>
          <a:p>
            <a:r>
              <a:rPr lang="en-GB" sz="1200" b="1" dirty="0">
                <a:latin typeface="Calibri"/>
              </a:rPr>
              <a:t>1 = Exceeding National Level</a:t>
            </a:r>
          </a:p>
          <a:p>
            <a:r>
              <a:rPr lang="en-GB" sz="1200" b="1" dirty="0">
                <a:latin typeface="Calibri"/>
              </a:rPr>
              <a:t>2 = Progressing at National Level</a:t>
            </a:r>
          </a:p>
          <a:p>
            <a:r>
              <a:rPr lang="en-GB" sz="1200" b="1" dirty="0">
                <a:latin typeface="Calibri"/>
              </a:rPr>
              <a:t>3 = Progressing at National Level with support</a:t>
            </a:r>
          </a:p>
          <a:p>
            <a:r>
              <a:rPr lang="en-GB" sz="1200" b="1" dirty="0">
                <a:latin typeface="Calibri"/>
              </a:rPr>
              <a:t>4 = Not Progressing at National Level</a:t>
            </a:r>
          </a:p>
          <a:p>
            <a:pPr>
              <a:defRPr/>
            </a:pPr>
            <a:endParaRPr lang="en-GB" sz="500" b="1" i="1" u="sng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A73C4E40-4651-447C-CDEB-2CBEB2240500}"/>
              </a:ext>
            </a:extLst>
          </p:cNvPr>
          <p:cNvSpPr txBox="1"/>
          <p:nvPr/>
        </p:nvSpPr>
        <p:spPr>
          <a:xfrm>
            <a:off x="2923394" y="3321755"/>
            <a:ext cx="2182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70C0"/>
                </a:solidFill>
                <a:latin typeface="Calibri"/>
              </a:rPr>
              <a:t>End of S3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E8348624-6F0B-1188-3190-BDA3E51765EE}"/>
              </a:ext>
            </a:extLst>
          </p:cNvPr>
          <p:cNvSpPr txBox="1"/>
          <p:nvPr/>
        </p:nvSpPr>
        <p:spPr>
          <a:xfrm>
            <a:off x="5175609" y="2220474"/>
            <a:ext cx="2182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70C0"/>
                </a:solidFill>
                <a:latin typeface="Calibri"/>
              </a:rPr>
              <a:t>End of S4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01443DC6-4684-2336-F3CC-095FBC0BCC5D}"/>
              </a:ext>
            </a:extLst>
          </p:cNvPr>
          <p:cNvSpPr txBox="1"/>
          <p:nvPr/>
        </p:nvSpPr>
        <p:spPr>
          <a:xfrm>
            <a:off x="7502868" y="1217726"/>
            <a:ext cx="2182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70C0"/>
                </a:solidFill>
                <a:latin typeface="Calibri"/>
              </a:rPr>
              <a:t>End of S5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7423E27B-DBB8-5A28-BB03-62F3B0C9EA28}"/>
              </a:ext>
            </a:extLst>
          </p:cNvPr>
          <p:cNvSpPr txBox="1"/>
          <p:nvPr/>
        </p:nvSpPr>
        <p:spPr>
          <a:xfrm>
            <a:off x="9818301" y="95321"/>
            <a:ext cx="2182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70C0"/>
                </a:solidFill>
                <a:latin typeface="Calibri"/>
              </a:rPr>
              <a:t>End of S6</a:t>
            </a: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F7874B5E-715F-2786-F281-DE6A4F9E4DE4}"/>
              </a:ext>
            </a:extLst>
          </p:cNvPr>
          <p:cNvSpPr/>
          <p:nvPr/>
        </p:nvSpPr>
        <p:spPr>
          <a:xfrm>
            <a:off x="5536460" y="1721001"/>
            <a:ext cx="139681" cy="48113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8" name="Right Arrow 45">
            <a:extLst>
              <a:ext uri="{FF2B5EF4-FFF2-40B4-BE49-F238E27FC236}">
                <a16:creationId xmlns:a16="http://schemas.microsoft.com/office/drawing/2014/main" id="{31835918-1282-9B9E-C4B7-1B6F9E287BF5}"/>
              </a:ext>
            </a:extLst>
          </p:cNvPr>
          <p:cNvSpPr/>
          <p:nvPr/>
        </p:nvSpPr>
        <p:spPr>
          <a:xfrm>
            <a:off x="5541180" y="1647012"/>
            <a:ext cx="769849" cy="296085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A1A4EF95-6126-1F57-04A2-BBFFFE7F5C1B}"/>
              </a:ext>
            </a:extLst>
          </p:cNvPr>
          <p:cNvSpPr/>
          <p:nvPr/>
        </p:nvSpPr>
        <p:spPr>
          <a:xfrm>
            <a:off x="7837430" y="692085"/>
            <a:ext cx="139681" cy="48113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2" name="Right Arrow 45">
            <a:extLst>
              <a:ext uri="{FF2B5EF4-FFF2-40B4-BE49-F238E27FC236}">
                <a16:creationId xmlns:a16="http://schemas.microsoft.com/office/drawing/2014/main" id="{A8809B6C-1041-E49A-64BD-D9A2B1A5BDD3}"/>
              </a:ext>
            </a:extLst>
          </p:cNvPr>
          <p:cNvSpPr/>
          <p:nvPr/>
        </p:nvSpPr>
        <p:spPr>
          <a:xfrm>
            <a:off x="7842150" y="618096"/>
            <a:ext cx="769849" cy="296085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4" name="Rounded Rectangle 59">
            <a:extLst>
              <a:ext uri="{FF2B5EF4-FFF2-40B4-BE49-F238E27FC236}">
                <a16:creationId xmlns:a16="http://schemas.microsoft.com/office/drawing/2014/main" id="{F8865AB4-2EFC-4590-9282-EC33764F1F44}"/>
              </a:ext>
            </a:extLst>
          </p:cNvPr>
          <p:cNvSpPr/>
          <p:nvPr/>
        </p:nvSpPr>
        <p:spPr>
          <a:xfrm>
            <a:off x="7537053" y="3843633"/>
            <a:ext cx="3992637" cy="2789671"/>
          </a:xfrm>
          <a:prstGeom prst="roundRect">
            <a:avLst>
              <a:gd name="adj" fmla="val 7224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0B1934-75CC-C134-96FC-E4AB8249D881}"/>
              </a:ext>
            </a:extLst>
          </p:cNvPr>
          <p:cNvSpPr txBox="1"/>
          <p:nvPr/>
        </p:nvSpPr>
        <p:spPr>
          <a:xfrm>
            <a:off x="7701080" y="5346541"/>
            <a:ext cx="30247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1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Individual Progress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" b="1" i="1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1 = In line with potential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2 = In line with potential most of the 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3 = In line with potential some of the 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4 = Not in line with potential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97A241-5488-AD98-A6DB-1C731D6D2E40}"/>
              </a:ext>
            </a:extLst>
          </p:cNvPr>
          <p:cNvSpPr txBox="1"/>
          <p:nvPr/>
        </p:nvSpPr>
        <p:spPr>
          <a:xfrm>
            <a:off x="7633433" y="3858647"/>
            <a:ext cx="38400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i="1" u="sng" dirty="0">
                <a:solidFill>
                  <a:srgbClr val="00B050"/>
                </a:solidFill>
                <a:latin typeface="Calibri"/>
              </a:rPr>
              <a:t>BGE (S1-S3) Monitoring &amp; Tracking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D85BC8-98A5-92EB-F6E5-6A211F22BE3C}"/>
              </a:ext>
            </a:extLst>
          </p:cNvPr>
          <p:cNvSpPr/>
          <p:nvPr/>
        </p:nvSpPr>
        <p:spPr>
          <a:xfrm>
            <a:off x="1169452" y="4363445"/>
            <a:ext cx="139681" cy="48113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ight Arrow 45">
            <a:extLst>
              <a:ext uri="{FF2B5EF4-FFF2-40B4-BE49-F238E27FC236}">
                <a16:creationId xmlns:a16="http://schemas.microsoft.com/office/drawing/2014/main" id="{1EE79745-9964-24A0-2FA6-89910363F418}"/>
              </a:ext>
            </a:extLst>
          </p:cNvPr>
          <p:cNvSpPr/>
          <p:nvPr/>
        </p:nvSpPr>
        <p:spPr>
          <a:xfrm>
            <a:off x="1174172" y="4289456"/>
            <a:ext cx="769849" cy="296085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C2F170-4615-39EB-3E64-1B2697E26627}"/>
              </a:ext>
            </a:extLst>
          </p:cNvPr>
          <p:cNvSpPr txBox="1"/>
          <p:nvPr/>
        </p:nvSpPr>
        <p:spPr>
          <a:xfrm>
            <a:off x="176737" y="1545430"/>
            <a:ext cx="273783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GB" sz="1000" b="1" i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Learning</a:t>
            </a:r>
            <a:r>
              <a:rPr lang="en-GB" sz="1000" i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Remembering, Understanding, Applying, Analysing, Evaluating, Creating 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GB" sz="1000" b="1" i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GB" sz="1000" b="1" i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Life</a:t>
            </a:r>
            <a:r>
              <a:rPr lang="en-GB" sz="1000" i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- Ambition, Literacy, Numeracy, Health &amp; Wellbeing, Emotional Intelligence, Resilience, Confidence, Organisation  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GB" sz="1000" b="1" i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GB" sz="1000" b="1" i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r>
              <a:rPr lang="en-GB" sz="1000" i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Co-operation, Time Management, Professionalism, Problem Solving, Resourcefulness, Interpersonal</a:t>
            </a:r>
          </a:p>
        </p:txBody>
      </p:sp>
    </p:spTree>
    <p:extLst>
      <p:ext uri="{BB962C8B-B14F-4D97-AF65-F5344CB8AC3E}">
        <p14:creationId xmlns:p14="http://schemas.microsoft.com/office/powerpoint/2010/main" val="3812913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688</Words>
  <Application>Microsoft Office PowerPoint</Application>
  <PresentationFormat>Widescreen</PresentationFormat>
  <Paragraphs>160</Paragraphs>
  <Slides>11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Courier New</vt:lpstr>
      <vt:lpstr>Segoe UI</vt:lpstr>
      <vt:lpstr>Times New Roman</vt:lpstr>
      <vt:lpstr>Wingdings</vt:lpstr>
      <vt:lpstr>Office Theme</vt:lpstr>
      <vt:lpstr>BGE (S1-S3)</vt:lpstr>
      <vt:lpstr>BGE (S1-S3)</vt:lpstr>
      <vt:lpstr>PowerPoint Presentation</vt:lpstr>
      <vt:lpstr>PowerPoint Presentation</vt:lpstr>
      <vt:lpstr>Key Terms- Ratings for Effort, Behaviour and Homework</vt:lpstr>
      <vt:lpstr>PowerPoint Presentation</vt:lpstr>
      <vt:lpstr>  Key Terms- National Progress  </vt:lpstr>
      <vt:lpstr>Key Terms- Individual Progress</vt:lpstr>
      <vt:lpstr>PowerPoint Presentation</vt:lpstr>
      <vt:lpstr>What is a Learner Conversation? </vt:lpstr>
      <vt:lpstr>Learner Conversations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SEEMiS Progress &amp; Achievement</dc:title>
  <dc:creator>Mr Johnson</dc:creator>
  <cp:lastModifiedBy>scott johnson</cp:lastModifiedBy>
  <cp:revision>78</cp:revision>
  <cp:lastPrinted>2020-11-30T07:42:39Z</cp:lastPrinted>
  <dcterms:created xsi:type="dcterms:W3CDTF">2020-11-30T06:50:55Z</dcterms:created>
  <dcterms:modified xsi:type="dcterms:W3CDTF">2022-10-05T20:04:38Z</dcterms:modified>
</cp:coreProperties>
</file>